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charts/chart1.xml" ContentType="application/vnd.openxmlformats-officedocument.drawingml.chart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charts/chart2.xml" ContentType="application/vnd.openxmlformats-officedocument.drawingml.chart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総合スコア（相対）</c:v>
                </c:pt>
              </c:strCache>
            </c:strRef>
          </c:tx>
          <c:spPr>
            <a:solidFill>
              <a:srgbClr val="C0504D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Sheet1!$A$2:$A$5</c:f>
              <c:multiLvlStrCache>
                <c:ptCount val="4"/>
                <c:lvl>
                  <c:pt idx="0">
                    <c:v>QE</c:v>
                  </c:pt>
                  <c:pt idx="1">
                    <c:v>CP2K</c:v>
                  </c:pt>
                  <c:pt idx="2">
                    <c:v>BigDFT</c:v>
                  </c:pt>
                  <c:pt idx="3">
                    <c:v>GPAW</c:v>
                  </c:pt>
                </c:lvl>
              </c:multiLvlStrCache>
            </c:multiLvl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90</c:v>
                </c:pt>
                <c:pt idx="1">
                  <c:v>85</c:v>
                </c:pt>
                <c:pt idx="2">
                  <c:v>75</c:v>
                </c:pt>
                <c:pt idx="3">
                  <c:v>70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54555A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  <c:max val="10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54555A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相対コスト（概念）</c:v>
                </c:pt>
              </c:strCache>
            </c:strRef>
          </c:tx>
          <c:spPr>
            <a:solidFill>
              <a:srgbClr val="C0504D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Sheet1!$A$2:$A$5</c:f>
              <c:multiLvlStrCache>
                <c:ptCount val="4"/>
                <c:lvl>
                  <c:pt idx="0">
                    <c:v>低コスト前処理</c:v>
                  </c:pt>
                  <c:pt idx="1">
                    <c:v>QE/CP2K(主力)</c:v>
                  </c:pt>
                  <c:pt idx="2">
                    <c:v>BigDFT(特化)</c:v>
                  </c:pt>
                  <c:pt idx="3">
                    <c:v>高精度校正</c:v>
                  </c:pt>
                </c:lvl>
              </c:multiLvlStrCache>
            </c:multiLvl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20</c:v>
                </c:pt>
                <c:pt idx="1">
                  <c:v>60</c:v>
                </c:pt>
                <c:pt idx="2">
                  <c:v>80</c:v>
                </c:pt>
                <c:pt idx="3">
                  <c:v>100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54555A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  <c:max val="100"/>
        </c:scaling>
        <c:delete val="0"/>
        <c:axPos val="b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54555A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>
</file>

<file path=ppt/media/image-1-1.png>
</file>

<file path=ppt/media/image-1-2.png>
</file>

<file path=ppt/media/image-1-3.png>
</file>

<file path=ppt/media/image-10-1.png>
</file>

<file path=ppt/media/image-11-1.jpg>
</file>

<file path=ppt/media/image-2-1.png>
</file>

<file path=ppt/media/image-20-1.png>
</file>

<file path=ppt/media/image-20-2.png>
</file>

<file path=ppt/media/image-20-3.png>
</file>

<file path=ppt/media/image-20-4.jpg>
</file>

<file path=ppt/media/image-3-1.png>
</file>

<file path=ppt/media/image-3-2.png>
</file>

<file path=ppt/media/image-3-3.png>
</file>

<file path=ppt/media/image-3-4.jp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https://foundation.quantum-espresso.org/ (Quantum ESPRESSO Foundation logo)
- https://www.cp2k.org/logo (CP2K logo page / assets)
- https://aiidalab.readthedocs.io/en/latest/_static/aiidalab_logo.png (AiiDAlab logo)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https://www.cp2k.org/ (CP2K: scope, parallel &amp; CUDA, GPL)
- https://www.cp2k.org/exercises:2018_uzh_cmest:faq (Recommended DZVP-MOLOPT-GTH &amp; GTH-PBE)
- https://github.com/cp2k/cp2k (CP2K GitHub overview)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https://www.nvidia.com/es-la/data-center/gpu-accelerated-applications/bigdft/ (BigDFT overview + image; wavelets, linear scaling, GTH/HGH PPs)
- https://bigdft-suite.readthedocs.io/en/latest/overview/functionality.html (BigDFT: non-orthorhombic cells marked TBD)
- https://l_sim.gitlab.io/bigdft-suite/PyBigDFT/build/html/BigDFT.UnitCells.html (PyBigDFT: only orthorhombic cells supported)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https://pubs.aip.org/aip/jcp/article/150/15/154122/76314/A-generally-applicable-atomic-charge-dependent (D4 default uses EEQ partial charges; robust/efficient)
- https://dftd4.readthedocs.io/en/latest/reference/fortran.html (Periodic structure via lattice keyword)
- https://dftd4.github.io/dftd4/module/dftd4_cutoff.html (Lattice vectors in periodic computations)
- https://dftd4.readthedocs.io/ (DFT-D4 library overview)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https://dftd4.readthedocs.io/ (DFT-D4 provides dispersion coefficients such as C6 for atom pairs)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https://www.aiida.net/sections/about.html (AiiDA: provenance helps calibration tracking)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https://www.aiida.net/sections/about.html (AiiDA provenance tracking)
- https://dftd4.readthedocs.io/ (DFT-D4 output basis for mapping)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https://www.aiida.net/sections/about.html (AiiDA: checkpointing &amp; robust HT engine)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https://pseudopotentials.quantum-espresso.org/ (QE pseudopotentials and libraries)
- https://catalog.ngc.nvidia.com/orgs/hpc/containers/quantum_espresso (QE NGC container)
- https://www.cp2k.org/exercises:2018_uzh_cmest:faq (CP2K recommended basis/pseudo)
- https://www.aiida.net/sections/about.html (AiiDA high-throughput &amp; checkpointing)
- https://www.nvidia.com/es-la/data-center/gpu-accelerated-applications/bigdft/ (BigDFT overview)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https://www.aiida.net/sections/about.html (AiiDA: HT workflows for iterative loops)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https://www.aiida.net/sections/about.html (AiiDA features used as roadmap backbone)
- https://catalog.ngc.nvidia.com/orgs/hpc/containers/quantum_espresso (QE containerization option)
- https://www.cp2k.org/ (CP2K parallel/GPU)
- https://www.nvidia.com/es-la/data-center/gpu-accelerated-applications/bigdft/ (BigDFT GPU positioning)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https://www.theochem.ru.nl/~pwormer/Knowino/knowino.org/wiki/File_Periodic_table.html (Periodic table image; public domain notice)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https://pseudopotentials.quantum-espresso.org/ (QE pseudopotential ecosystem)
- https://www.cp2k.org/ (CP2K overview, GPL, GPU)
- https://dftd4.readthedocs.io/ (DFT-D4 library)
- https://www.aiida.net/sections/about.html (AiiDA HT &amp; provenance)
- https://www.nvidia.com/es-la/data-center/gpu-accelerated-applications/bigdft/ (BigDFT overview + image)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https://pseudopotentials.quantum-espresso.org/ (QE pseudopotential support &amp; libraries)
- https://www.cp2k.org/ (CP2K overview: methods, parallel/GPU, GPL)
- https://www.aiida.net/sections/about.html (AiiDA: high-throughput, provenance)
- https://dftd4.readthedocs.io/ (DFT-D4 overview)
- https://www.nvidia.com/es-la/data-center/gpu-accelerated-applications/bigdft/ (BigDFT overview + image)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https://www.aiida.net/sections/about.html (AiiDA: provenance &amp; HT)
- https://dftd4.readthedocs.io/ (DFT-D4: charge-dependent dispersion)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https://dftd4.readthedocs.io/ (DFT-D4 overview)
- https://pubs.aip.org/aip/jcp/article/150/15/154122/76314/A-generally-applicable-atomic-charge-dependent (D4 uses EEQ charges by default)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https://www.aiida.net/sections/about.html (AiiDA: provenance &amp; HT)
- https://pseudopotentials.quantum-espresso.org/ (QE pseudopotential ecosystem)
- https://www.cp2k.org/ (CP2K: DFT via GPW/GAPW; parallel+CUDA; GPL)
- https://dftd4.readthedocs.io/ (DFT-D4 library)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https://www.aiida.net/news/posts/2025-03-14-aiidalab-qeapp.html (AiiDAlab-QE start page screenshot)
- https://www.aiida.net/sections/about.html (AiiDA: high-throughput, provenance)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https://pseudopotentials.quantum-espresso.org/ (QE: pseudopotential types, SSSP mention)
- https://www.quantum-espresso.org/Doc/pw_user_guide/node5.html (QE: GPL terms)
- https://catalog.ngc.nvidia.com/orgs/hpc/containers/quantum_espresso (QE: NGC container)
- https://www.cp2k.org/ (CP2K: GPL, GPU, scope)
- https://www.cp2k.org/exercises:2018_uzh_cmest:faq (CP2K: recommended DZVP-MOLOPT-GTH + GTH-PBE)
- https://www.nvidia.com/es-la/data-center/gpu-accelerated-applications/bigdft/ (BigDFT overview)
- https://bigdft-suite.readthedocs.io/en/latest/overview/functionality.html (BigDFT: non-orthorhombic cells TBD)
- https://l_sim.gitlab.io/bigdft-suite/PyBigDFT/build/html/BigDFT.UnitCells.html (PyBigDFT: only orthorhombic cells supported)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[Sources]
- https://pseudopotentials.quantum-espresso.org/ (QE supports NC/US/PAW, mentions SSSP/PSlibrary)
- https://www.quantum-espresso.org/Doc/pw_user_guide/node5.html (QE is GPL)
- https://catalog.ngc.nvidia.com/orgs/hpc/containers/quantum_espresso (NGC container for QE)
- https://www.aiida.net/news/posts/2025-03-14-aiidalab-qeapp.html (AiiDAlab-QE ecosystem mention)
[/Sources]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2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image" Target="../media/image-20-2.png"/><Relationship Id="rId3" Type="http://schemas.openxmlformats.org/officeDocument/2006/relationships/image" Target="../media/image-20-3.png"/><Relationship Id="rId4" Type="http://schemas.openxmlformats.org/officeDocument/2006/relationships/image" Target="../media/image-20-4.jp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jp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9811512" y="0"/>
            <a:ext cx="2377440" cy="6858000"/>
          </a:xfrm>
          <a:prstGeom prst="roundRect">
            <a:avLst/>
          </a:prstGeom>
          <a:solidFill>
            <a:srgbClr val="B0D7F6">
              <a:alpha val="45000"/>
            </a:srgbClr>
          </a:solidFill>
          <a:ln w="12700">
            <a:solidFill>
              <a:srgbClr val="B0D7F6">
                <a:alpha val="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561320" y="320040"/>
            <a:ext cx="1627632" cy="6217920"/>
          </a:xfrm>
          <a:prstGeom prst="roundRect">
            <a:avLst/>
          </a:prstGeom>
          <a:solidFill>
            <a:srgbClr val="00A7E1">
              <a:alpha val="18000"/>
            </a:srgbClr>
          </a:solidFill>
          <a:ln w="12700">
            <a:solidFill>
              <a:srgbClr val="00A7E1">
                <a:alpha val="0"/>
              </a:srgbClr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77240" y="1234440"/>
            <a:ext cx="8686800" cy="2011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ct val="105000"/>
              </a:lnSpc>
              <a:buNone/>
            </a:pPr>
            <a:r>
              <a:rPr lang="en-US" sz="40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</a:t>
            </a:r>
            <a:endParaRPr lang="en-US" sz="4000" dirty="0"/>
          </a:p>
          <a:p>
            <a:pPr indent="0" marL="0">
              <a:lnSpc>
                <a:spcPct val="105000"/>
              </a:lnSpc>
              <a:buNone/>
            </a:pPr>
            <a:r>
              <a:rPr lang="en-US" sz="40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LJパラメータ取得のための</a:t>
            </a:r>
            <a:endParaRPr lang="en-US" sz="4000" dirty="0"/>
          </a:p>
          <a:p>
            <a:pPr indent="0" marL="0">
              <a:lnSpc>
                <a:spcPct val="105000"/>
              </a:lnSpc>
              <a:buNone/>
            </a:pPr>
            <a:r>
              <a:rPr lang="en-US" sz="40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DFT計算自動化開発案</a:t>
            </a:r>
            <a:endParaRPr lang="en-US" sz="4000" dirty="0"/>
          </a:p>
        </p:txBody>
      </p:sp>
      <p:sp>
        <p:nvSpPr>
          <p:cNvPr id="6" name="Text 4"/>
          <p:cNvSpPr/>
          <p:nvPr/>
        </p:nvSpPr>
        <p:spPr>
          <a:xfrm>
            <a:off x="822960" y="3474720"/>
            <a:ext cx="877824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— LJ(ε,σ)データセット自動生成：推奨スタック（QE/CP2K + D4 + AiiDA）—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22960" y="3977640"/>
            <a:ext cx="6766560" cy="0"/>
          </a:xfrm>
          <a:prstGeom prst="line">
            <a:avLst/>
          </a:prstGeom>
          <a:noFill/>
          <a:ln w="50800">
            <a:solidFill>
              <a:srgbClr val="00A7E1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22960" y="4160520"/>
            <a:ext cx="45720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2026-01-14</a:t>
            </a:r>
            <a:endParaRPr lang="en-US" sz="1400" dirty="0"/>
          </a:p>
        </p:txBody>
      </p:sp>
      <p:pic>
        <p:nvPicPr>
          <p:cNvPr id="9" name="Image 0" descr="/mnt/data/assets/qe_foundation_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0616" y="5074920"/>
            <a:ext cx="2556449" cy="685800"/>
          </a:xfrm>
          <a:prstGeom prst="rect">
            <a:avLst/>
          </a:prstGeom>
        </p:spPr>
      </p:pic>
      <p:pic>
        <p:nvPicPr>
          <p:cNvPr id="10" name="Image 1" descr="/mnt/data/assets/cp2k_logo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4983480"/>
            <a:ext cx="822960" cy="822960"/>
          </a:xfrm>
          <a:prstGeom prst="rect">
            <a:avLst/>
          </a:prstGeom>
        </p:spPr>
      </p:pic>
      <p:pic>
        <p:nvPicPr>
          <p:cNvPr id="11" name="Image 2" descr="/mnt/data/assets/aiidalab_logo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3440" y="5237943"/>
            <a:ext cx="2103120" cy="3597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10/20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各論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CP2K（大セル・界面・液相の主軸）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pic>
        <p:nvPicPr>
          <p:cNvPr id="10" name="Image 0" descr="/mnt/data/assets/cp2k_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" y="1783080"/>
            <a:ext cx="1143000" cy="1143000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2103120" y="2057400"/>
            <a:ext cx="47548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CP2K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2103120" y="2514600"/>
            <a:ext cx="60350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GPW/GAPWにより、固体・液体・分子・周期系を横断して扱える枠組み</a:t>
            </a:r>
            <a:endParaRPr lang="en-US" sz="1200" dirty="0"/>
          </a:p>
        </p:txBody>
      </p:sp>
      <p:sp>
        <p:nvSpPr>
          <p:cNvPr id="13" name="Shape 10"/>
          <p:cNvSpPr/>
          <p:nvPr/>
        </p:nvSpPr>
        <p:spPr>
          <a:xfrm>
            <a:off x="731520" y="2926080"/>
            <a:ext cx="5897880" cy="29718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4" name="Shape 11"/>
          <p:cNvSpPr/>
          <p:nvPr/>
        </p:nvSpPr>
        <p:spPr>
          <a:xfrm>
            <a:off x="731520" y="2926080"/>
            <a:ext cx="589788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60120" y="3090672"/>
            <a:ext cx="54406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本目的での強み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960120" y="3493008"/>
            <a:ext cx="5440680" cy="22860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大きい系（溶媒和クラスター、界面）を回しやすい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MPI＋スレッド＋CUDAで効率よく並列実行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MOLOPT基底＋GTH擬ポテンの標準運用が整備</a:t>
            </a:r>
            <a:endParaRPr lang="en-US" sz="1200" dirty="0"/>
          </a:p>
        </p:txBody>
      </p:sp>
      <p:sp>
        <p:nvSpPr>
          <p:cNvPr id="17" name="Shape 14"/>
          <p:cNvSpPr/>
          <p:nvPr/>
        </p:nvSpPr>
        <p:spPr>
          <a:xfrm>
            <a:off x="6812280" y="2926080"/>
            <a:ext cx="4617720" cy="29718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8" name="Shape 15"/>
          <p:cNvSpPr/>
          <p:nvPr/>
        </p:nvSpPr>
        <p:spPr>
          <a:xfrm>
            <a:off x="6812280" y="2926080"/>
            <a:ext cx="461772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040880" y="3090672"/>
            <a:ext cx="41605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推奨の“デフォルトセット”（例）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7040880" y="3493008"/>
            <a:ext cx="4160520" cy="22860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DZVP-MOLOPT-GTH + GTH-PBE（迷ったら）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固体/金属：SR基底（-SR-GTH）も検討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収束：カットオフ/REL_CUTOFFの段階化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D4は外付け（格子付きで計算）</a:t>
            </a:r>
            <a:endParaRPr lang="en-US" sz="1200" dirty="0"/>
          </a:p>
        </p:txBody>
      </p:sp>
      <p:sp>
        <p:nvSpPr>
          <p:cNvPr id="21" name="Shape 18"/>
          <p:cNvSpPr/>
          <p:nvPr/>
        </p:nvSpPr>
        <p:spPr>
          <a:xfrm>
            <a:off x="731520" y="6053328"/>
            <a:ext cx="11457432" cy="411480"/>
          </a:xfrm>
          <a:prstGeom prst="roundRect">
            <a:avLst/>
          </a:prstGeom>
          <a:solidFill>
            <a:srgbClr val="B0D7F6">
              <a:alpha val="80000"/>
            </a:srgbClr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914400" y="6135624"/>
            <a:ext cx="1115568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材料探索で “表面＋吸着前駆体” のような大セルが出る場合、CP2Kが主力になりやすい。</a:t>
            </a:r>
            <a:endParaRPr lang="en-US" sz="1200" dirty="0"/>
          </a:p>
        </p:txBody>
      </p:sp>
      <p:sp>
        <p:nvSpPr>
          <p:cNvPr id="23" name="Shape 20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11/20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各論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BigDFT（巨大系・GPU特化の“刺さる領域”）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pic>
        <p:nvPicPr>
          <p:cNvPr id="10" name="Image 0" descr="/mnt/data/assets/bigdft_nvidia.jpg">    </p:cNvPr>
          <p:cNvPicPr>
            <a:picLocks noChangeAspect="1"/>
          </p:cNvPicPr>
          <p:nvPr/>
        </p:nvPicPr>
        <p:blipFill>
          <a:blip r:embed="rId1"/>
          <a:srcRect l="0" r="0" t="2308" b="2308"/>
          <a:stretch/>
        </p:blipFill>
        <p:spPr>
          <a:xfrm>
            <a:off x="777240" y="1828800"/>
            <a:ext cx="5943600" cy="2834640"/>
          </a:xfrm>
          <a:prstGeom prst="rect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731520" y="4663440"/>
            <a:ext cx="6035040" cy="11430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2" name="Shape 9"/>
          <p:cNvSpPr/>
          <p:nvPr/>
        </p:nvSpPr>
        <p:spPr>
          <a:xfrm>
            <a:off x="731520" y="4663440"/>
            <a:ext cx="603504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60120" y="4828032"/>
            <a:ext cx="5577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位置づけ（本案件）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960120" y="5230368"/>
            <a:ext cx="5577840" cy="457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主軸（何でも来る結晶探索）には制約が出る可能性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ただし “巨大クラスター/直交セルでの周期” では強力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役割分担：QE/CP2Kで一般探索 → BigDFTで特化領域を加速</a:t>
            </a:r>
            <a:endParaRPr lang="en-US" sz="1200" dirty="0"/>
          </a:p>
        </p:txBody>
      </p:sp>
      <p:sp>
        <p:nvSpPr>
          <p:cNvPr id="15" name="Shape 12"/>
          <p:cNvSpPr/>
          <p:nvPr/>
        </p:nvSpPr>
        <p:spPr>
          <a:xfrm>
            <a:off x="6903720" y="1783080"/>
            <a:ext cx="4572000" cy="41605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6" name="Shape 13"/>
          <p:cNvSpPr/>
          <p:nvPr/>
        </p:nvSpPr>
        <p:spPr>
          <a:xfrm>
            <a:off x="6903720" y="1783080"/>
            <a:ext cx="45720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132320" y="1947672"/>
            <a:ext cx="4114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技術ポイント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7132320" y="2350008"/>
            <a:ext cx="4114800" cy="3474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波レット基底の実空間表現＋大規模並列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線形スケール法を備える（系が大きいほど効く）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GTH/HGH擬ポテンを利用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制約例：非直交セルは “TBD/制限” の扱いが残る</a:t>
            </a:r>
            <a:endParaRPr lang="en-US" sz="1200" dirty="0"/>
          </a:p>
        </p:txBody>
      </p:sp>
      <p:sp>
        <p:nvSpPr>
          <p:cNvPr id="19" name="Shape 16"/>
          <p:cNvSpPr/>
          <p:nvPr/>
        </p:nvSpPr>
        <p:spPr>
          <a:xfrm>
            <a:off x="6903720" y="6144768"/>
            <a:ext cx="4572000" cy="411480"/>
          </a:xfrm>
          <a:prstGeom prst="roundRect">
            <a:avLst/>
          </a:prstGeom>
          <a:solidFill>
            <a:srgbClr val="ED6C02">
              <a:alpha val="15000"/>
            </a:srgbClr>
          </a:solidFill>
          <a:ln w="12700">
            <a:solidFill>
              <a:srgbClr val="ED6C02">
                <a:alpha val="40000"/>
              </a:srgbClr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7086600" y="6227064"/>
            <a:ext cx="429768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ED6C02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→ 直交セル化できる系／クラスターに優先投入</a:t>
            </a:r>
            <a:endParaRPr lang="en-US" sz="1200" dirty="0"/>
          </a:p>
        </p:txBody>
      </p:sp>
      <p:sp>
        <p:nvSpPr>
          <p:cNvPr id="21" name="Shape 18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12/20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実装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DFT-D4：分散係数を“外付けで統一生成”する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783080"/>
            <a:ext cx="5943600" cy="26517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31520" y="1783080"/>
            <a:ext cx="59436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1947672"/>
            <a:ext cx="5486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なぜD4？（本案件で効く理由）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60120" y="2350008"/>
            <a:ext cx="5486400" cy="19659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電荷依存の分散（DFT-D4）で、元素多でも一貫した扱いが可能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デフォルトはEEQ電荷で“頑健・高速”に動く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周期構造は lattice 行列を渡して計算できる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6903720" y="1783080"/>
            <a:ext cx="4572000" cy="2651760"/>
          </a:xfrm>
          <a:prstGeom prst="roundRect">
            <a:avLst/>
          </a:prstGeom>
          <a:solidFill>
            <a:srgbClr val="0B2239">
              <a:alpha val="96000"/>
            </a:srgbClr>
          </a:solidFill>
          <a:ln w="12700">
            <a:solidFill>
              <a:srgbClr val="0B2239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086600" y="1920240"/>
            <a:ext cx="42062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概念式（例）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7086600" y="2240280"/>
            <a:ext cx="4297680" cy="20116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E_disp = − Σ_{i&lt;j}  ( C6_ij / r_ij^6 ) · f_damp(r_ij)  + …</a:t>
            </a:r>
            <a:endParaRPr lang="en-US" sz="1200" dirty="0"/>
          </a:p>
          <a:p>
            <a:pPr indent="0" marL="0">
              <a:buNone/>
            </a:pP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D4: C6_ij を “電荷（EEQ等）×局所環境” でスケーリング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731520" y="4526280"/>
            <a:ext cx="11338560" cy="29260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統合フロー（実装イメージ）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731520" y="4892040"/>
            <a:ext cx="1828800" cy="86868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822960" y="5029200"/>
            <a:ext cx="164592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DFT計算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(QE/CP2K)</a:t>
            </a:r>
            <a:endParaRPr lang="en-US" sz="1100" dirty="0"/>
          </a:p>
        </p:txBody>
      </p:sp>
      <p:sp>
        <p:nvSpPr>
          <p:cNvPr id="20" name="Shape 18"/>
          <p:cNvSpPr/>
          <p:nvPr/>
        </p:nvSpPr>
        <p:spPr>
          <a:xfrm>
            <a:off x="2578608" y="5312664"/>
            <a:ext cx="128016" cy="164592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2724912" y="4892040"/>
            <a:ext cx="1828800" cy="86868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2816352" y="5029200"/>
            <a:ext cx="164592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構造＋電荷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(EEQ/外部電荷)</a:t>
            </a:r>
            <a:endParaRPr lang="en-US" sz="1100" dirty="0"/>
          </a:p>
        </p:txBody>
      </p:sp>
      <p:sp>
        <p:nvSpPr>
          <p:cNvPr id="23" name="Shape 21"/>
          <p:cNvSpPr/>
          <p:nvPr/>
        </p:nvSpPr>
        <p:spPr>
          <a:xfrm>
            <a:off x="4572000" y="5312664"/>
            <a:ext cx="128016" cy="164592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4718304" y="4892040"/>
            <a:ext cx="1645920" cy="868680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809744" y="5029200"/>
            <a:ext cx="14630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dftd4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(周期：lattice可)</a:t>
            </a:r>
            <a:endParaRPr lang="en-US" sz="1100" dirty="0"/>
          </a:p>
        </p:txBody>
      </p:sp>
      <p:sp>
        <p:nvSpPr>
          <p:cNvPr id="26" name="Shape 24"/>
          <p:cNvSpPr/>
          <p:nvPr/>
        </p:nvSpPr>
        <p:spPr>
          <a:xfrm>
            <a:off x="6382512" y="5312664"/>
            <a:ext cx="128016" cy="164592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6528816" y="4892040"/>
            <a:ext cx="1645920" cy="86868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6620256" y="5029200"/>
            <a:ext cx="14630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C6/C8/Edisp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出力</a:t>
            </a:r>
            <a:endParaRPr lang="en-US" sz="1100" dirty="0"/>
          </a:p>
        </p:txBody>
      </p:sp>
      <p:sp>
        <p:nvSpPr>
          <p:cNvPr id="29" name="Shape 27"/>
          <p:cNvSpPr/>
          <p:nvPr/>
        </p:nvSpPr>
        <p:spPr>
          <a:xfrm>
            <a:off x="8193024" y="5312664"/>
            <a:ext cx="128016" cy="164592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8339328" y="4892040"/>
            <a:ext cx="1280160" cy="86868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8430768" y="5029200"/>
            <a:ext cx="109728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LJ写像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(σ,ε)</a:t>
            </a:r>
            <a:endParaRPr lang="en-US" sz="1100" dirty="0"/>
          </a:p>
        </p:txBody>
      </p:sp>
      <p:sp>
        <p:nvSpPr>
          <p:cNvPr id="32" name="Shape 30"/>
          <p:cNvSpPr/>
          <p:nvPr/>
        </p:nvSpPr>
        <p:spPr>
          <a:xfrm>
            <a:off x="9637776" y="5312664"/>
            <a:ext cx="128016" cy="164592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9784080" y="4892040"/>
            <a:ext cx="1554480" cy="86868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9875520" y="5029200"/>
            <a:ext cx="1371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保存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(DB/Parquet)</a:t>
            </a:r>
            <a:endParaRPr lang="en-US" sz="1100" dirty="0"/>
          </a:p>
        </p:txBody>
      </p:sp>
      <p:sp>
        <p:nvSpPr>
          <p:cNvPr id="35" name="Shape 33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13/20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実装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LJ写像：C6整合＋有効半径から (ε,σ) を定義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783080"/>
            <a:ext cx="5943600" cy="2560320"/>
          </a:xfrm>
          <a:prstGeom prst="roundRect">
            <a:avLst/>
          </a:prstGeom>
          <a:solidFill>
            <a:srgbClr val="0B2239">
              <a:alpha val="96000"/>
            </a:srgbClr>
          </a:solidFill>
          <a:ln w="12700">
            <a:solidFill>
              <a:srgbClr val="0B223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60120" y="1938528"/>
            <a:ext cx="5486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FFFFFF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Lennard–Jones（12-6）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960120" y="2331720"/>
            <a:ext cx="5669280" cy="1920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V_LJ(r) = 4 ε [ (σ/r)^12 − (σ/r)^6 ]</a:t>
            </a:r>
            <a:endParaRPr lang="en-US" sz="1300" dirty="0"/>
          </a:p>
          <a:p>
            <a:pPr indent="0" marL="0">
              <a:buNone/>
            </a:pP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・最小位置: r_min = 2^(1/6) σ</a:t>
            </a:r>
            <a:endParaRPr lang="en-US" sz="1300" dirty="0"/>
          </a:p>
          <a:p>
            <a:pPr indent="0" marL="0">
              <a:buNone/>
            </a:pPr>
            <a:r>
              <a:rPr lang="en-US" sz="13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・長距離:  V ~ − (4 ε σ^6) / r^6  →  C6_LJ = 4 ε σ^6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6903720" y="1783080"/>
            <a:ext cx="4572000" cy="25603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6903720" y="1783080"/>
            <a:ext cx="45720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132320" y="1947672"/>
            <a:ext cx="4114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写像レシピ（例：量産向け）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7132320" y="2350008"/>
            <a:ext cx="4114800" cy="1874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1) σ_ij を “有効半径” から決める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   σ_ij = κσ · (R_i + R_j)/2  （RはD4/元素半径など）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2) ε_ij を C6_ij と整合させる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   ε_ij = κε · C6_ij / (4 σ_ij^6)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3) κσ, κε は少数の校正セットで最適化</a:t>
            </a:r>
            <a:endParaRPr lang="en-US" sz="1200" dirty="0"/>
          </a:p>
        </p:txBody>
      </p:sp>
      <p:sp>
        <p:nvSpPr>
          <p:cNvPr id="17" name="Shape 15"/>
          <p:cNvSpPr/>
          <p:nvPr/>
        </p:nvSpPr>
        <p:spPr>
          <a:xfrm>
            <a:off x="731520" y="4526280"/>
            <a:ext cx="11457432" cy="16916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731520" y="4526280"/>
            <a:ext cx="11457432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960120" y="4690872"/>
            <a:ext cx="11000232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実務上のポイント（“定義”を固定して学習可能にする）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960120" y="5093208"/>
            <a:ext cx="11000232" cy="10058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LJはモデルなので、写像の自由度（κσ, κε, 混合則）を “記録” して再現可能にする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金属/イオン性が強い場合：LJだけで吸収せず、電荷モデル（固定/環境依存）と併用する方が安全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校正は「少数×高精度」でよい（例：代表的な元素ペアと配位環境）</a:t>
            </a: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14/20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実装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校正セット設計：少数の“高精度”で写像係数を決める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783080"/>
            <a:ext cx="5943600" cy="24231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31520" y="1783080"/>
            <a:ext cx="59436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1947672"/>
            <a:ext cx="5486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校正の目的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60120" y="2350008"/>
            <a:ext cx="5486400" cy="17373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写像係数（κσ, κε）と混合則を“破綻しにくく”する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金属/配位環境に起因する系統誤差を吸収する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DFT設定（XC, 擬ポテン）差のバイアスを把握する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6903720" y="1783080"/>
            <a:ext cx="4572000" cy="24231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6903720" y="1783080"/>
            <a:ext cx="45720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32320" y="1947672"/>
            <a:ext cx="41148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候補となる高精度ラベル（例）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7132320" y="2350008"/>
            <a:ext cx="4114800" cy="17373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小分子・非周期：SAPT（エネルギー分解）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代表ダイマーのPES（距離/配向）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既知データ（ベンチマーク）を活用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731520" y="4389120"/>
            <a:ext cx="113385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校正セットの作り方（例）</a:t>
            </a:r>
            <a:endParaRPr lang="en-US" sz="1300" dirty="0"/>
          </a:p>
        </p:txBody>
      </p:sp>
      <p:sp>
        <p:nvSpPr>
          <p:cNvPr id="19" name="Shape 17"/>
          <p:cNvSpPr/>
          <p:nvPr/>
        </p:nvSpPr>
        <p:spPr>
          <a:xfrm>
            <a:off x="868680" y="4800600"/>
            <a:ext cx="237744" cy="237744"/>
          </a:xfrm>
          <a:prstGeom prst="ellipse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68680" y="4828032"/>
            <a:ext cx="237744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1216152" y="4773168"/>
            <a:ext cx="10789920" cy="29260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元素のクラスタリング（周期表ブロック/価電子/酸化数）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868680" y="5184648"/>
            <a:ext cx="237744" cy="237744"/>
          </a:xfrm>
          <a:prstGeom prst="ellipse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868680" y="5212080"/>
            <a:ext cx="237744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2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1216152" y="5157216"/>
            <a:ext cx="10789920" cy="29260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代表ペア選定（M–X, M–M, X–X）</a:t>
            </a: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868680" y="5568696"/>
            <a:ext cx="237744" cy="237744"/>
          </a:xfrm>
          <a:prstGeom prst="ellipse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868680" y="5596128"/>
            <a:ext cx="237744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3</a:t>
            </a:r>
            <a:endParaRPr lang="en-US" sz="1000" dirty="0"/>
          </a:p>
        </p:txBody>
      </p:sp>
      <p:sp>
        <p:nvSpPr>
          <p:cNvPr id="27" name="Text 25"/>
          <p:cNvSpPr/>
          <p:nvPr/>
        </p:nvSpPr>
        <p:spPr>
          <a:xfrm>
            <a:off x="1216152" y="5541264"/>
            <a:ext cx="10789920" cy="29260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代表配位環境（4配位/6配位/π配位など）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868680" y="5952744"/>
            <a:ext cx="237744" cy="237744"/>
          </a:xfrm>
          <a:prstGeom prst="ellipse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868680" y="5980176"/>
            <a:ext cx="237744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4</a:t>
            </a:r>
            <a:endParaRPr lang="en-US" sz="1000" dirty="0"/>
          </a:p>
        </p:txBody>
      </p:sp>
      <p:sp>
        <p:nvSpPr>
          <p:cNvPr id="30" name="Text 28"/>
          <p:cNvSpPr/>
          <p:nvPr/>
        </p:nvSpPr>
        <p:spPr>
          <a:xfrm>
            <a:off x="1216152" y="5925312"/>
            <a:ext cx="10789920" cy="29260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小さなモデル（クラスター/分子）で高精度計算</a:t>
            </a:r>
            <a:endParaRPr lang="en-US" sz="1200" dirty="0"/>
          </a:p>
        </p:txBody>
      </p:sp>
      <p:sp>
        <p:nvSpPr>
          <p:cNvPr id="31" name="Shape 29"/>
          <p:cNvSpPr/>
          <p:nvPr/>
        </p:nvSpPr>
        <p:spPr>
          <a:xfrm>
            <a:off x="868680" y="6336792"/>
            <a:ext cx="237744" cy="237744"/>
          </a:xfrm>
          <a:prstGeom prst="ellipse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868680" y="6364224"/>
            <a:ext cx="237744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5</a:t>
            </a:r>
            <a:endParaRPr lang="en-US" sz="1000" dirty="0"/>
          </a:p>
        </p:txBody>
      </p:sp>
      <p:sp>
        <p:nvSpPr>
          <p:cNvPr id="33" name="Text 31"/>
          <p:cNvSpPr/>
          <p:nvPr/>
        </p:nvSpPr>
        <p:spPr>
          <a:xfrm>
            <a:off x="1216152" y="6309360"/>
            <a:ext cx="10789920" cy="29260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κσ, κε を最適化 → 大量生成へ展開</a:t>
            </a:r>
            <a:endParaRPr lang="en-US" sz="1200" dirty="0"/>
          </a:p>
        </p:txBody>
      </p:sp>
      <p:sp>
        <p:nvSpPr>
          <p:cNvPr id="34" name="Shape 32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15/20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実装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学習データのスキーマ案（推奨：中間量も保存）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31520" y="1783080"/>
            <a:ext cx="5943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推奨スキーマ（例）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731520" y="2103120"/>
            <a:ext cx="1463040" cy="384048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04672" y="2157984"/>
            <a:ext cx="131673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フィールド</a:t>
            </a:r>
            <a:endParaRPr lang="en-US" sz="1100" dirty="0"/>
          </a:p>
        </p:txBody>
      </p:sp>
      <p:sp>
        <p:nvSpPr>
          <p:cNvPr id="13" name="Shape 11"/>
          <p:cNvSpPr/>
          <p:nvPr/>
        </p:nvSpPr>
        <p:spPr>
          <a:xfrm>
            <a:off x="2194560" y="2103120"/>
            <a:ext cx="2011680" cy="384048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267712" y="2157984"/>
            <a:ext cx="18653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例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4206240" y="2103120"/>
            <a:ext cx="2468880" cy="384048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279392" y="2157984"/>
            <a:ext cx="23225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備考</a:t>
            </a:r>
            <a:endParaRPr lang="en-US" sz="1100" dirty="0"/>
          </a:p>
        </p:txBody>
      </p:sp>
      <p:sp>
        <p:nvSpPr>
          <p:cNvPr id="17" name="Shape 15"/>
          <p:cNvSpPr/>
          <p:nvPr/>
        </p:nvSpPr>
        <p:spPr>
          <a:xfrm>
            <a:off x="731520" y="2487168"/>
            <a:ext cx="146304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804672" y="2542032"/>
            <a:ext cx="131673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structure_id</a:t>
            </a:r>
            <a:endParaRPr lang="en-US" sz="1000" dirty="0"/>
          </a:p>
        </p:txBody>
      </p:sp>
      <p:sp>
        <p:nvSpPr>
          <p:cNvPr id="19" name="Shape 17"/>
          <p:cNvSpPr/>
          <p:nvPr/>
        </p:nvSpPr>
        <p:spPr>
          <a:xfrm>
            <a:off x="2194560" y="2487168"/>
            <a:ext cx="201168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2267712" y="2542032"/>
            <a:ext cx="18653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hash</a:t>
            </a:r>
            <a:endParaRPr lang="en-US" sz="1000" dirty="0"/>
          </a:p>
        </p:txBody>
      </p:sp>
      <p:sp>
        <p:nvSpPr>
          <p:cNvPr id="21" name="Shape 19"/>
          <p:cNvSpPr/>
          <p:nvPr/>
        </p:nvSpPr>
        <p:spPr>
          <a:xfrm>
            <a:off x="4206240" y="2487168"/>
            <a:ext cx="246888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4279392" y="2542032"/>
            <a:ext cx="23225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格子/座標/元素/電荷等から</a:t>
            </a:r>
            <a:endParaRPr lang="en-US" sz="1000" dirty="0"/>
          </a:p>
        </p:txBody>
      </p:sp>
      <p:sp>
        <p:nvSpPr>
          <p:cNvPr id="23" name="Shape 21"/>
          <p:cNvSpPr/>
          <p:nvPr/>
        </p:nvSpPr>
        <p:spPr>
          <a:xfrm>
            <a:off x="731520" y="2871216"/>
            <a:ext cx="146304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804672" y="2926080"/>
            <a:ext cx="131673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composition</a:t>
            </a:r>
            <a:endParaRPr lang="en-US" sz="1000" dirty="0"/>
          </a:p>
        </p:txBody>
      </p:sp>
      <p:sp>
        <p:nvSpPr>
          <p:cNvPr id="25" name="Shape 23"/>
          <p:cNvSpPr/>
          <p:nvPr/>
        </p:nvSpPr>
        <p:spPr>
          <a:xfrm>
            <a:off x="2194560" y="2871216"/>
            <a:ext cx="201168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2267712" y="2926080"/>
            <a:ext cx="18653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TiCl4</a:t>
            </a:r>
            <a:endParaRPr lang="en-US" sz="1000" dirty="0"/>
          </a:p>
        </p:txBody>
      </p:sp>
      <p:sp>
        <p:nvSpPr>
          <p:cNvPr id="27" name="Shape 25"/>
          <p:cNvSpPr/>
          <p:nvPr/>
        </p:nvSpPr>
        <p:spPr>
          <a:xfrm>
            <a:off x="4206240" y="2871216"/>
            <a:ext cx="246888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4279392" y="2926080"/>
            <a:ext cx="23225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探索用途では重要</a:t>
            </a:r>
            <a:endParaRPr lang="en-US" sz="1000" dirty="0"/>
          </a:p>
        </p:txBody>
      </p:sp>
      <p:sp>
        <p:nvSpPr>
          <p:cNvPr id="29" name="Shape 27"/>
          <p:cNvSpPr/>
          <p:nvPr/>
        </p:nvSpPr>
        <p:spPr>
          <a:xfrm>
            <a:off x="731520" y="3255264"/>
            <a:ext cx="146304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804672" y="3310128"/>
            <a:ext cx="131673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cell</a:t>
            </a:r>
            <a:endParaRPr lang="en-US" sz="1000" dirty="0"/>
          </a:p>
        </p:txBody>
      </p:sp>
      <p:sp>
        <p:nvSpPr>
          <p:cNvPr id="31" name="Shape 29"/>
          <p:cNvSpPr/>
          <p:nvPr/>
        </p:nvSpPr>
        <p:spPr>
          <a:xfrm>
            <a:off x="2194560" y="3255264"/>
            <a:ext cx="201168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2267712" y="3310128"/>
            <a:ext cx="18653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3×3行列</a:t>
            </a:r>
            <a:endParaRPr lang="en-US" sz="1000" dirty="0"/>
          </a:p>
        </p:txBody>
      </p:sp>
      <p:sp>
        <p:nvSpPr>
          <p:cNvPr id="33" name="Shape 31"/>
          <p:cNvSpPr/>
          <p:nvPr/>
        </p:nvSpPr>
        <p:spPr>
          <a:xfrm>
            <a:off x="4206240" y="3255264"/>
            <a:ext cx="246888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4279392" y="3310128"/>
            <a:ext cx="23225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周期系の再現性</a:t>
            </a:r>
            <a:endParaRPr lang="en-US" sz="1000" dirty="0"/>
          </a:p>
        </p:txBody>
      </p:sp>
      <p:sp>
        <p:nvSpPr>
          <p:cNvPr id="35" name="Shape 33"/>
          <p:cNvSpPr/>
          <p:nvPr/>
        </p:nvSpPr>
        <p:spPr>
          <a:xfrm>
            <a:off x="731520" y="3639312"/>
            <a:ext cx="146304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804672" y="3694176"/>
            <a:ext cx="131673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xc/pseudo/kpoints</a:t>
            </a:r>
            <a:endParaRPr lang="en-US" sz="1000" dirty="0"/>
          </a:p>
        </p:txBody>
      </p:sp>
      <p:sp>
        <p:nvSpPr>
          <p:cNvPr id="37" name="Shape 35"/>
          <p:cNvSpPr/>
          <p:nvPr/>
        </p:nvSpPr>
        <p:spPr>
          <a:xfrm>
            <a:off x="2194560" y="3639312"/>
            <a:ext cx="201168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2267712" y="3694176"/>
            <a:ext cx="18653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PBE/SSSP/…</a:t>
            </a:r>
            <a:endParaRPr lang="en-US" sz="1000" dirty="0"/>
          </a:p>
        </p:txBody>
      </p:sp>
      <p:sp>
        <p:nvSpPr>
          <p:cNvPr id="39" name="Shape 37"/>
          <p:cNvSpPr/>
          <p:nvPr/>
        </p:nvSpPr>
        <p:spPr>
          <a:xfrm>
            <a:off x="4206240" y="3639312"/>
            <a:ext cx="246888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4279392" y="3694176"/>
            <a:ext cx="23225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DFT設定の固定</a:t>
            </a:r>
            <a:endParaRPr lang="en-US" sz="1000" dirty="0"/>
          </a:p>
        </p:txBody>
      </p:sp>
      <p:sp>
        <p:nvSpPr>
          <p:cNvPr id="41" name="Shape 39"/>
          <p:cNvSpPr/>
          <p:nvPr/>
        </p:nvSpPr>
        <p:spPr>
          <a:xfrm>
            <a:off x="731520" y="4023360"/>
            <a:ext cx="146304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804672" y="4078224"/>
            <a:ext cx="131673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d4: charges</a:t>
            </a:r>
            <a:endParaRPr lang="en-US" sz="1000" dirty="0"/>
          </a:p>
        </p:txBody>
      </p:sp>
      <p:sp>
        <p:nvSpPr>
          <p:cNvPr id="43" name="Shape 41"/>
          <p:cNvSpPr/>
          <p:nvPr/>
        </p:nvSpPr>
        <p:spPr>
          <a:xfrm>
            <a:off x="2194560" y="4023360"/>
            <a:ext cx="201168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2267712" y="4078224"/>
            <a:ext cx="18653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EEQ/q</a:t>
            </a:r>
            <a:endParaRPr lang="en-US" sz="1000" dirty="0"/>
          </a:p>
        </p:txBody>
      </p:sp>
      <p:sp>
        <p:nvSpPr>
          <p:cNvPr id="45" name="Shape 43"/>
          <p:cNvSpPr/>
          <p:nvPr/>
        </p:nvSpPr>
        <p:spPr>
          <a:xfrm>
            <a:off x="4206240" y="4023360"/>
            <a:ext cx="246888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4279392" y="4078224"/>
            <a:ext cx="23225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入力電荷も保存</a:t>
            </a:r>
            <a:endParaRPr lang="en-US" sz="1000" dirty="0"/>
          </a:p>
        </p:txBody>
      </p:sp>
      <p:sp>
        <p:nvSpPr>
          <p:cNvPr id="47" name="Shape 45"/>
          <p:cNvSpPr/>
          <p:nvPr/>
        </p:nvSpPr>
        <p:spPr>
          <a:xfrm>
            <a:off x="731520" y="4407408"/>
            <a:ext cx="146304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804672" y="4462272"/>
            <a:ext cx="131673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d4: C6</a:t>
            </a:r>
            <a:endParaRPr lang="en-US" sz="1000" dirty="0"/>
          </a:p>
        </p:txBody>
      </p:sp>
      <p:sp>
        <p:nvSpPr>
          <p:cNvPr id="49" name="Shape 47"/>
          <p:cNvSpPr/>
          <p:nvPr/>
        </p:nvSpPr>
        <p:spPr>
          <a:xfrm>
            <a:off x="2194560" y="4407408"/>
            <a:ext cx="201168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2267712" y="4462272"/>
            <a:ext cx="18653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C6_ij</a:t>
            </a:r>
            <a:endParaRPr lang="en-US" sz="1000" dirty="0"/>
          </a:p>
        </p:txBody>
      </p:sp>
      <p:sp>
        <p:nvSpPr>
          <p:cNvPr id="51" name="Shape 49"/>
          <p:cNvSpPr/>
          <p:nvPr/>
        </p:nvSpPr>
        <p:spPr>
          <a:xfrm>
            <a:off x="4206240" y="4407408"/>
            <a:ext cx="246888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4279392" y="4462272"/>
            <a:ext cx="23225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LJ写像の根拠</a:t>
            </a:r>
            <a:endParaRPr lang="en-US" sz="1000" dirty="0"/>
          </a:p>
        </p:txBody>
      </p:sp>
      <p:sp>
        <p:nvSpPr>
          <p:cNvPr id="53" name="Shape 51"/>
          <p:cNvSpPr/>
          <p:nvPr/>
        </p:nvSpPr>
        <p:spPr>
          <a:xfrm>
            <a:off x="731520" y="4791456"/>
            <a:ext cx="146304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804672" y="4846320"/>
            <a:ext cx="131673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lj: sigma/epsilon</a:t>
            </a:r>
            <a:endParaRPr lang="en-US" sz="1000" dirty="0"/>
          </a:p>
        </p:txBody>
      </p:sp>
      <p:sp>
        <p:nvSpPr>
          <p:cNvPr id="55" name="Shape 53"/>
          <p:cNvSpPr/>
          <p:nvPr/>
        </p:nvSpPr>
        <p:spPr>
          <a:xfrm>
            <a:off x="2194560" y="4791456"/>
            <a:ext cx="201168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2267712" y="4846320"/>
            <a:ext cx="18653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σ_i, ε_i</a:t>
            </a:r>
            <a:endParaRPr lang="en-US" sz="1000" dirty="0"/>
          </a:p>
        </p:txBody>
      </p:sp>
      <p:sp>
        <p:nvSpPr>
          <p:cNvPr id="57" name="Shape 55"/>
          <p:cNvSpPr/>
          <p:nvPr/>
        </p:nvSpPr>
        <p:spPr>
          <a:xfrm>
            <a:off x="4206240" y="4791456"/>
            <a:ext cx="246888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58" name="Text 56"/>
          <p:cNvSpPr/>
          <p:nvPr/>
        </p:nvSpPr>
        <p:spPr>
          <a:xfrm>
            <a:off x="4279392" y="4846320"/>
            <a:ext cx="23225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混合則orペアも</a:t>
            </a:r>
            <a:endParaRPr lang="en-US" sz="1000" dirty="0"/>
          </a:p>
        </p:txBody>
      </p:sp>
      <p:sp>
        <p:nvSpPr>
          <p:cNvPr id="59" name="Shape 57"/>
          <p:cNvSpPr/>
          <p:nvPr/>
        </p:nvSpPr>
        <p:spPr>
          <a:xfrm>
            <a:off x="731520" y="5175504"/>
            <a:ext cx="146304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60" name="Text 58"/>
          <p:cNvSpPr/>
          <p:nvPr/>
        </p:nvSpPr>
        <p:spPr>
          <a:xfrm>
            <a:off x="804672" y="5230368"/>
            <a:ext cx="131673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qa_flags</a:t>
            </a:r>
            <a:endParaRPr lang="en-US" sz="1000" dirty="0"/>
          </a:p>
        </p:txBody>
      </p:sp>
      <p:sp>
        <p:nvSpPr>
          <p:cNvPr id="61" name="Shape 59"/>
          <p:cNvSpPr/>
          <p:nvPr/>
        </p:nvSpPr>
        <p:spPr>
          <a:xfrm>
            <a:off x="2194560" y="5175504"/>
            <a:ext cx="201168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2267712" y="5230368"/>
            <a:ext cx="18653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scf_fail, outlier</a:t>
            </a:r>
            <a:endParaRPr lang="en-US" sz="1000" dirty="0"/>
          </a:p>
        </p:txBody>
      </p:sp>
      <p:sp>
        <p:nvSpPr>
          <p:cNvPr id="63" name="Shape 61"/>
          <p:cNvSpPr/>
          <p:nvPr/>
        </p:nvSpPr>
        <p:spPr>
          <a:xfrm>
            <a:off x="4206240" y="5175504"/>
            <a:ext cx="2468880" cy="38404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64" name="Text 62"/>
          <p:cNvSpPr/>
          <p:nvPr/>
        </p:nvSpPr>
        <p:spPr>
          <a:xfrm>
            <a:off x="4279392" y="5230368"/>
            <a:ext cx="23225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自動QAの結果</a:t>
            </a:r>
            <a:endParaRPr lang="en-US" sz="1000" dirty="0"/>
          </a:p>
        </p:txBody>
      </p:sp>
      <p:sp>
        <p:nvSpPr>
          <p:cNvPr id="65" name="Shape 63"/>
          <p:cNvSpPr/>
          <p:nvPr/>
        </p:nvSpPr>
        <p:spPr>
          <a:xfrm>
            <a:off x="731520" y="5559552"/>
            <a:ext cx="146304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804672" y="5614416"/>
            <a:ext cx="131673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provenance</a:t>
            </a:r>
            <a:endParaRPr lang="en-US" sz="1000" dirty="0"/>
          </a:p>
        </p:txBody>
      </p:sp>
      <p:sp>
        <p:nvSpPr>
          <p:cNvPr id="67" name="Shape 65"/>
          <p:cNvSpPr/>
          <p:nvPr/>
        </p:nvSpPr>
        <p:spPr>
          <a:xfrm>
            <a:off x="2194560" y="5559552"/>
            <a:ext cx="201168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68" name="Text 66"/>
          <p:cNvSpPr/>
          <p:nvPr/>
        </p:nvSpPr>
        <p:spPr>
          <a:xfrm>
            <a:off x="2267712" y="5614416"/>
            <a:ext cx="18653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aiida UUID</a:t>
            </a:r>
            <a:endParaRPr lang="en-US" sz="1000" dirty="0"/>
          </a:p>
        </p:txBody>
      </p:sp>
      <p:sp>
        <p:nvSpPr>
          <p:cNvPr id="69" name="Shape 67"/>
          <p:cNvSpPr/>
          <p:nvPr/>
        </p:nvSpPr>
        <p:spPr>
          <a:xfrm>
            <a:off x="4206240" y="5559552"/>
            <a:ext cx="2468880" cy="38404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70" name="Text 68"/>
          <p:cNvSpPr/>
          <p:nvPr/>
        </p:nvSpPr>
        <p:spPr>
          <a:xfrm>
            <a:off x="4279392" y="5614416"/>
            <a:ext cx="2322576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再現・監査向け</a:t>
            </a:r>
            <a:endParaRPr lang="en-US" sz="1000" dirty="0"/>
          </a:p>
        </p:txBody>
      </p:sp>
      <p:sp>
        <p:nvSpPr>
          <p:cNvPr id="71" name="Shape 69"/>
          <p:cNvSpPr/>
          <p:nvPr/>
        </p:nvSpPr>
        <p:spPr>
          <a:xfrm>
            <a:off x="6903720" y="1783080"/>
            <a:ext cx="4572000" cy="4251960"/>
          </a:xfrm>
          <a:prstGeom prst="roundRect">
            <a:avLst/>
          </a:prstGeom>
          <a:solidFill>
            <a:srgbClr val="0B2239">
              <a:alpha val="98000"/>
            </a:srgbClr>
          </a:solidFill>
          <a:ln w="12700">
            <a:solidFill>
              <a:srgbClr val="0B2239"/>
            </a:solidFill>
            <a:prstDash val="solid"/>
          </a:ln>
        </p:spPr>
      </p:sp>
      <p:sp>
        <p:nvSpPr>
          <p:cNvPr id="72" name="Text 70"/>
          <p:cNvSpPr/>
          <p:nvPr/>
        </p:nvSpPr>
        <p:spPr>
          <a:xfrm>
            <a:off x="7086600" y="1938528"/>
            <a:ext cx="42062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FFFFFF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例：レコード（JSON風）</a:t>
            </a:r>
            <a:endParaRPr lang="en-US" sz="1200" dirty="0"/>
          </a:p>
        </p:txBody>
      </p:sp>
      <p:sp>
        <p:nvSpPr>
          <p:cNvPr id="73" name="Text 71"/>
          <p:cNvSpPr/>
          <p:nvPr/>
        </p:nvSpPr>
        <p:spPr>
          <a:xfrm>
            <a:off x="7086600" y="2240280"/>
            <a:ext cx="4343400" cy="37033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000" dirty="0"/>
          </a:p>
          <a:p>
            <a:pPr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"structure_id": "…",</a:t>
            </a:r>
            <a:endParaRPr lang="en-US" sz="1000" dirty="0"/>
          </a:p>
          <a:p>
            <a:pPr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"engine": "QE",</a:t>
            </a:r>
            <a:endParaRPr lang="en-US" sz="1000" dirty="0"/>
          </a:p>
          <a:p>
            <a:pPr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"dft": {"xc":"PBE","pseudo":"SSSP","kmesh":[4,4,4]},</a:t>
            </a:r>
            <a:endParaRPr lang="en-US" sz="1000" dirty="0"/>
          </a:p>
          <a:p>
            <a:pPr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"d4": {"charge_model":"EEQ","C6": "…"},</a:t>
            </a:r>
            <a:endParaRPr lang="en-US" sz="1000" dirty="0"/>
          </a:p>
          <a:p>
            <a:pPr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"lj": {"sigma": "…", "epsilon": "…", "mix":"LB"},</a:t>
            </a:r>
            <a:endParaRPr lang="en-US" sz="1000" dirty="0"/>
          </a:p>
          <a:p>
            <a:pPr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"qa": {"scf": "ok", "outlier": false},</a:t>
            </a:r>
            <a:endParaRPr lang="en-US" sz="1000" dirty="0"/>
          </a:p>
          <a:p>
            <a:pPr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"provenance": {"aiida_uuid": "…"}</a:t>
            </a:r>
            <a:endParaRPr lang="en-US" sz="1000" dirty="0"/>
          </a:p>
          <a:p>
            <a:pPr indent="0" marL="0">
              <a:buNone/>
            </a:pPr>
            <a:r>
              <a:rPr lang="en-US" sz="1000" dirty="0">
                <a:solidFill>
                  <a:srgbClr val="FFFFF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000" dirty="0"/>
          </a:p>
        </p:txBody>
      </p:sp>
      <p:sp>
        <p:nvSpPr>
          <p:cNvPr id="74" name="Text 72"/>
          <p:cNvSpPr/>
          <p:nvPr/>
        </p:nvSpPr>
        <p:spPr>
          <a:xfrm>
            <a:off x="914400" y="6382512"/>
            <a:ext cx="111556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“写像の根拠（C6, 半径, 係数）” まで保存しておくと、後からLJ定義を変更しても再生成できる。</a:t>
            </a:r>
            <a:endParaRPr lang="en-US" sz="1200" dirty="0"/>
          </a:p>
        </p:txBody>
      </p:sp>
      <p:sp>
        <p:nvSpPr>
          <p:cNvPr id="75" name="Shape 73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76" name="Text 74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16/20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運用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QA/QC：高スループットで“落ちる理由”を潰す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783080"/>
            <a:ext cx="5943600" cy="44348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31520" y="1783080"/>
            <a:ext cx="59436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1947672"/>
            <a:ext cx="5486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自動QAチェック（例）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60120" y="2350008"/>
            <a:ext cx="5486400" cy="3749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SCF：最大反復、残差、エネルギードリフト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幾何：異常に短い距離（衝突）、セル体積の破綻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物性：金属/絶縁体判定の揺れ（smearing依存）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D4：電荷の発散、異常なC6（外れ値）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LJ：σ/εの分布監視（元素別ヒストグラム）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6903720" y="1783080"/>
            <a:ext cx="4754880" cy="29260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失敗時ポリシー（推奨）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6903720" y="2148840"/>
            <a:ext cx="4572000" cy="40690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0000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7223760" y="2468880"/>
            <a:ext cx="3931920" cy="502920"/>
          </a:xfrm>
          <a:prstGeom prst="roundRect">
            <a:avLst/>
          </a:prstGeom>
          <a:solidFill>
            <a:srgbClr val="D32F2F">
              <a:alpha val="12000"/>
            </a:srgbClr>
          </a:solidFill>
          <a:ln w="12700">
            <a:solidFill>
              <a:srgbClr val="D32F2F">
                <a:alpha val="60000"/>
              </a:srgbClr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360920" y="2578608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D32F2F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SCF失敗？</a:t>
            </a:r>
            <a:endParaRPr lang="en-US" sz="1100" dirty="0"/>
          </a:p>
        </p:txBody>
      </p:sp>
      <p:sp>
        <p:nvSpPr>
          <p:cNvPr id="18" name="Shape 16"/>
          <p:cNvSpPr/>
          <p:nvPr/>
        </p:nvSpPr>
        <p:spPr>
          <a:xfrm>
            <a:off x="7223760" y="3200400"/>
            <a:ext cx="3931920" cy="502920"/>
          </a:xfrm>
          <a:prstGeom prst="roundRect">
            <a:avLst/>
          </a:prstGeom>
          <a:solidFill>
            <a:srgbClr val="ED6C02">
              <a:alpha val="12000"/>
            </a:srgbClr>
          </a:solidFill>
          <a:ln w="12700">
            <a:solidFill>
              <a:srgbClr val="ED6C02">
                <a:alpha val="60000"/>
              </a:srgbClr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360920" y="3310128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ED6C02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→ 混合法/Smearing/初期スピン変更で再投入</a:t>
            </a:r>
            <a:endParaRPr lang="en-US" sz="1100" dirty="0"/>
          </a:p>
        </p:txBody>
      </p:sp>
      <p:sp>
        <p:nvSpPr>
          <p:cNvPr id="20" name="Shape 18"/>
          <p:cNvSpPr/>
          <p:nvPr/>
        </p:nvSpPr>
        <p:spPr>
          <a:xfrm>
            <a:off x="7223760" y="3931920"/>
            <a:ext cx="3931920" cy="502920"/>
          </a:xfrm>
          <a:prstGeom prst="roundRect">
            <a:avLst/>
          </a:prstGeom>
          <a:solidFill>
            <a:srgbClr val="D32F2F">
              <a:alpha val="12000"/>
            </a:srgbClr>
          </a:solidFill>
          <a:ln w="12700">
            <a:solidFill>
              <a:srgbClr val="D32F2F">
                <a:alpha val="60000"/>
              </a:srgbClr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360920" y="4041648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D32F2F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それでも失敗</a:t>
            </a:r>
            <a:endParaRPr lang="en-US" sz="1100" dirty="0"/>
          </a:p>
        </p:txBody>
      </p:sp>
      <p:sp>
        <p:nvSpPr>
          <p:cNvPr id="22" name="Shape 20"/>
          <p:cNvSpPr/>
          <p:nvPr/>
        </p:nvSpPr>
        <p:spPr>
          <a:xfrm>
            <a:off x="7223760" y="4663440"/>
            <a:ext cx="3931920" cy="502920"/>
          </a:xfrm>
          <a:prstGeom prst="roundRect">
            <a:avLst/>
          </a:prstGeom>
          <a:solidFill>
            <a:srgbClr val="54555A">
              <a:alpha val="12000"/>
            </a:srgbClr>
          </a:solidFill>
          <a:ln w="12700">
            <a:solidFill>
              <a:srgbClr val="54555A">
                <a:alpha val="60000"/>
              </a:srgbClr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360920" y="4773168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→ エンジン切替（QE↔CP2K）または除外</a:t>
            </a:r>
            <a:endParaRPr lang="en-US" sz="1100" dirty="0"/>
          </a:p>
        </p:txBody>
      </p:sp>
      <p:sp>
        <p:nvSpPr>
          <p:cNvPr id="24" name="Shape 22"/>
          <p:cNvSpPr/>
          <p:nvPr/>
        </p:nvSpPr>
        <p:spPr>
          <a:xfrm>
            <a:off x="7223760" y="5394960"/>
            <a:ext cx="3931920" cy="502920"/>
          </a:xfrm>
          <a:prstGeom prst="roundRect">
            <a:avLst/>
          </a:prstGeom>
          <a:solidFill>
            <a:srgbClr val="2E7D32">
              <a:alpha val="12000"/>
            </a:srgbClr>
          </a:solidFill>
          <a:ln w="12700">
            <a:solidFill>
              <a:srgbClr val="2E7D32">
                <a:alpha val="60000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7360920" y="5504688"/>
            <a:ext cx="36576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2E7D32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成功 → D4 → LJ → 保存</a:t>
            </a:r>
            <a:endParaRPr lang="en-US" sz="1100" dirty="0"/>
          </a:p>
        </p:txBody>
      </p:sp>
      <p:sp>
        <p:nvSpPr>
          <p:cNvPr id="26" name="Shape 24"/>
          <p:cNvSpPr/>
          <p:nvPr/>
        </p:nvSpPr>
        <p:spPr>
          <a:xfrm>
            <a:off x="9116568" y="3008376"/>
            <a:ext cx="201168" cy="155448"/>
          </a:xfrm>
          <a:prstGeom prst="down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9116568" y="3739896"/>
            <a:ext cx="201168" cy="155448"/>
          </a:xfrm>
          <a:prstGeom prst="down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9116568" y="4471416"/>
            <a:ext cx="201168" cy="155448"/>
          </a:xfrm>
          <a:prstGeom prst="down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9116568" y="5202936"/>
            <a:ext cx="201168" cy="155448"/>
          </a:xfrm>
          <a:prstGeom prst="down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17/20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運用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スケール戦略：計算コストを“段階的に”配分する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783080"/>
            <a:ext cx="5394960" cy="23317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31520" y="1783080"/>
            <a:ext cx="539496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1947672"/>
            <a:ext cx="49377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基本方針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60120" y="2350008"/>
            <a:ext cx="4937760" cy="16459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まずは “安定に回る設定” を固定し、再計算率を下げる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低コスト評価 → DFT（主軸） → 高精度（校正）の3層に分ける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BigDFTは「刺さる系」に限定投入し、全体最適を狙う</a:t>
            </a:r>
            <a:endParaRPr lang="en-US" sz="1200" dirty="0"/>
          </a:p>
        </p:txBody>
      </p:sp>
      <p:graphicFrame>
        <p:nvGraphicFramePr>
          <p:cNvPr id="14" name="Chart 0" descr=""/>
          <p:cNvGraphicFramePr/>
          <p:nvPr/>
        </p:nvGraphicFramePr>
        <p:xfrm>
          <a:off x="6400800" y="1965960"/>
          <a:ext cx="5486400" cy="246888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15" name="Shape 12"/>
          <p:cNvSpPr/>
          <p:nvPr/>
        </p:nvSpPr>
        <p:spPr>
          <a:xfrm>
            <a:off x="731520" y="4617720"/>
            <a:ext cx="11457432" cy="17830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6" name="Shape 13"/>
          <p:cNvSpPr/>
          <p:nvPr/>
        </p:nvSpPr>
        <p:spPr>
          <a:xfrm>
            <a:off x="731520" y="4617720"/>
            <a:ext cx="11457432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60120" y="4782312"/>
            <a:ext cx="11000232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スループットを上げる実務ノブ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960120" y="5184648"/>
            <a:ext cx="11000232" cy="1097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QE：SSSP等の“検証済み擬ポテン”＋NGC等のコンテナで環境差を減らす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CP2K：DZVP-MOLOPT-GTHを起点に、固体はSR基底へ分岐（収束と速度の両立）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AiiDA：再投入・途中復帰・来歴管理で「やり直し工数」を削減</a:t>
            </a:r>
            <a:endParaRPr lang="en-US" sz="1200" dirty="0"/>
          </a:p>
        </p:txBody>
      </p:sp>
      <p:sp>
        <p:nvSpPr>
          <p:cNvPr id="19" name="Shape 16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18/20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将来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将来拡張：事前学習MLで“DFT呼び出し回数”を削減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783080"/>
            <a:ext cx="5943600" cy="26060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31520" y="1783080"/>
            <a:ext cx="59436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1947672"/>
            <a:ext cx="5486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使いどころ（無機・元素多での注意）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60120" y="2350008"/>
            <a:ext cx="5486400" cy="19202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低コスト前処理：構造のスクリーニング、外れ値検出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DFTの“補間”として、PESサンプル点を増やす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ただし元素カバレッジとOOD（範囲外）検知が必須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6903720" y="1783080"/>
            <a:ext cx="4572000" cy="44348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7086600" y="1920240"/>
            <a:ext cx="42062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アクティブラーニング（概念）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7178040" y="2377440"/>
            <a:ext cx="1325880" cy="68580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223760" y="2468880"/>
            <a:ext cx="12344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候補構造</a:t>
            </a:r>
            <a:endParaRPr lang="en-US" sz="1000" dirty="0"/>
          </a:p>
        </p:txBody>
      </p:sp>
      <p:sp>
        <p:nvSpPr>
          <p:cNvPr id="18" name="Shape 16"/>
          <p:cNvSpPr/>
          <p:nvPr/>
        </p:nvSpPr>
        <p:spPr>
          <a:xfrm>
            <a:off x="8686800" y="2377440"/>
            <a:ext cx="1325880" cy="685800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8732520" y="2468880"/>
            <a:ext cx="12344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ML評価</a:t>
            </a:r>
            <a:endParaRPr lang="en-US" sz="1000" dirty="0"/>
          </a:p>
          <a:p>
            <a:pPr algn="ctr"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(高速)</a:t>
            </a:r>
            <a:endParaRPr lang="en-US" sz="1000" dirty="0"/>
          </a:p>
        </p:txBody>
      </p:sp>
      <p:sp>
        <p:nvSpPr>
          <p:cNvPr id="20" name="Shape 18"/>
          <p:cNvSpPr/>
          <p:nvPr/>
        </p:nvSpPr>
        <p:spPr>
          <a:xfrm>
            <a:off x="10058400" y="3246120"/>
            <a:ext cx="1325880" cy="68580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10104120" y="3337560"/>
            <a:ext cx="12344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不確実性</a:t>
            </a:r>
            <a:endParaRPr lang="en-US" sz="1000" dirty="0"/>
          </a:p>
          <a:p>
            <a:pPr algn="ctr"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(OOD)</a:t>
            </a:r>
            <a:endParaRPr lang="en-US" sz="1000" dirty="0"/>
          </a:p>
        </p:txBody>
      </p:sp>
      <p:sp>
        <p:nvSpPr>
          <p:cNvPr id="22" name="Shape 20"/>
          <p:cNvSpPr/>
          <p:nvPr/>
        </p:nvSpPr>
        <p:spPr>
          <a:xfrm>
            <a:off x="8686800" y="4114800"/>
            <a:ext cx="1325880" cy="68580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8732520" y="4206240"/>
            <a:ext cx="12344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DFT再計算</a:t>
            </a:r>
            <a:endParaRPr lang="en-US" sz="1000" dirty="0"/>
          </a:p>
          <a:p>
            <a:pPr algn="ctr"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(QE/CP2K)</a:t>
            </a:r>
            <a:endParaRPr lang="en-US" sz="1000" dirty="0"/>
          </a:p>
        </p:txBody>
      </p:sp>
      <p:sp>
        <p:nvSpPr>
          <p:cNvPr id="24" name="Shape 22"/>
          <p:cNvSpPr/>
          <p:nvPr/>
        </p:nvSpPr>
        <p:spPr>
          <a:xfrm>
            <a:off x="7178040" y="4114800"/>
            <a:ext cx="1325880" cy="68580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7223760" y="4206240"/>
            <a:ext cx="123444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データ追加</a:t>
            </a:r>
            <a:endParaRPr lang="en-US" sz="1000" dirty="0"/>
          </a:p>
          <a:p>
            <a:pPr algn="ctr"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(D4→LJ)</a:t>
            </a:r>
            <a:endParaRPr lang="en-US" sz="1000" dirty="0"/>
          </a:p>
        </p:txBody>
      </p:sp>
      <p:sp>
        <p:nvSpPr>
          <p:cNvPr id="26" name="Text 24"/>
          <p:cNvSpPr/>
          <p:nvPr/>
        </p:nvSpPr>
        <p:spPr>
          <a:xfrm>
            <a:off x="731520" y="4572000"/>
            <a:ext cx="5943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※最初は“完全自動”にせず、DFTで担保したデータを軸に段階導入が安全。</a:t>
            </a:r>
            <a:endParaRPr lang="en-US" sz="1200" dirty="0"/>
          </a:p>
        </p:txBody>
      </p:sp>
      <p:sp>
        <p:nvSpPr>
          <p:cNvPr id="27" name="Shape 25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19/20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計画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開発ロードマップ（3フェーズ）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31520" y="1783080"/>
            <a:ext cx="114300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マイルストーン（目安）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1920240" y="2560320"/>
            <a:ext cx="9601200" cy="0"/>
          </a:xfrm>
          <a:prstGeom prst="line">
            <a:avLst/>
          </a:prstGeom>
          <a:noFill/>
          <a:ln w="25400">
            <a:solidFill>
              <a:srgbClr val="D9DAD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31520" y="28529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P0: PoC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1920240" y="2743200"/>
            <a:ext cx="2112264" cy="411480"/>
          </a:xfrm>
          <a:prstGeom prst="roundRect">
            <a:avLst/>
          </a:prstGeom>
          <a:solidFill>
            <a:srgbClr val="00A7E1">
              <a:alpha val="85000"/>
            </a:srgbClr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920240" y="3246120"/>
            <a:ext cx="9601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PoC：QE/CP2K→D4→LJ写像を1系で通す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731520" y="363016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P1: 量産基盤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4032504" y="3520440"/>
            <a:ext cx="3168396" cy="411480"/>
          </a:xfrm>
          <a:prstGeom prst="roundRect">
            <a:avLst/>
          </a:prstGeom>
          <a:solidFill>
            <a:srgbClr val="005BAC">
              <a:alpha val="85000"/>
            </a:srgbClr>
          </a:solidFill>
          <a:ln w="12700">
            <a:solidFill>
              <a:srgbClr val="005BAC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920240" y="4023360"/>
            <a:ext cx="9601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AiiDA導入：投入/再投入/DB化、擬ポテンセット化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731520" y="440740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P2: 校正/QA強化</a:t>
            </a:r>
            <a:endParaRPr lang="en-US" sz="1200" dirty="0"/>
          </a:p>
        </p:txBody>
      </p:sp>
      <p:sp>
        <p:nvSpPr>
          <p:cNvPr id="19" name="Shape 17"/>
          <p:cNvSpPr/>
          <p:nvPr/>
        </p:nvSpPr>
        <p:spPr>
          <a:xfrm>
            <a:off x="7200900" y="4297680"/>
            <a:ext cx="2208276" cy="411480"/>
          </a:xfrm>
          <a:prstGeom prst="roundRect">
            <a:avLst/>
          </a:prstGeom>
          <a:solidFill>
            <a:srgbClr val="ED6C02">
              <a:alpha val="85000"/>
            </a:srgbClr>
          </a:solidFill>
          <a:ln w="12700">
            <a:solidFill>
              <a:srgbClr val="ED6C02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1920240" y="4800600"/>
            <a:ext cx="9601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校正：少数の高精度データでκσ, κε最適化＋外れ値検知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731520" y="518464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P3: スケール/ML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9409176" y="5074920"/>
            <a:ext cx="2112264" cy="411480"/>
          </a:xfrm>
          <a:prstGeom prst="roundRect">
            <a:avLst/>
          </a:prstGeom>
          <a:solidFill>
            <a:srgbClr val="2E7D32">
              <a:alpha val="85000"/>
            </a:srgbClr>
          </a:solidFill>
          <a:ln w="12700">
            <a:solidFill>
              <a:srgbClr val="2E7D32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1920240" y="5577840"/>
            <a:ext cx="9601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大規模化：BigDFT特化投入、ML前処理の段階導入</a:t>
            </a:r>
            <a:endParaRPr lang="en-US" sz="1100" dirty="0"/>
          </a:p>
        </p:txBody>
      </p:sp>
      <p:sp>
        <p:nvSpPr>
          <p:cNvPr id="24" name="Shape 22"/>
          <p:cNvSpPr/>
          <p:nvPr/>
        </p:nvSpPr>
        <p:spPr>
          <a:xfrm>
            <a:off x="1920240" y="2487168"/>
            <a:ext cx="0" cy="146304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1783080" y="2240280"/>
            <a:ext cx="3657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0M</a:t>
            </a:r>
            <a:endParaRPr lang="en-US" sz="1000" dirty="0"/>
          </a:p>
        </p:txBody>
      </p:sp>
      <p:sp>
        <p:nvSpPr>
          <p:cNvPr id="26" name="Shape 24"/>
          <p:cNvSpPr/>
          <p:nvPr/>
        </p:nvSpPr>
        <p:spPr>
          <a:xfrm>
            <a:off x="3520440" y="2487168"/>
            <a:ext cx="0" cy="146304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3383280" y="2240280"/>
            <a:ext cx="3657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1M</a:t>
            </a:r>
            <a:endParaRPr lang="en-US" sz="1000" dirty="0"/>
          </a:p>
        </p:txBody>
      </p:sp>
      <p:sp>
        <p:nvSpPr>
          <p:cNvPr id="28" name="Shape 26"/>
          <p:cNvSpPr/>
          <p:nvPr/>
        </p:nvSpPr>
        <p:spPr>
          <a:xfrm>
            <a:off x="5120640" y="2487168"/>
            <a:ext cx="0" cy="146304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4983480" y="2240280"/>
            <a:ext cx="3657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2M</a:t>
            </a:r>
            <a:endParaRPr lang="en-US" sz="1000" dirty="0"/>
          </a:p>
        </p:txBody>
      </p:sp>
      <p:sp>
        <p:nvSpPr>
          <p:cNvPr id="30" name="Shape 28"/>
          <p:cNvSpPr/>
          <p:nvPr/>
        </p:nvSpPr>
        <p:spPr>
          <a:xfrm>
            <a:off x="6720840" y="2487168"/>
            <a:ext cx="0" cy="146304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6583680" y="2240280"/>
            <a:ext cx="3657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3M</a:t>
            </a:r>
            <a:endParaRPr lang="en-US" sz="1000" dirty="0"/>
          </a:p>
        </p:txBody>
      </p:sp>
      <p:sp>
        <p:nvSpPr>
          <p:cNvPr id="32" name="Shape 30"/>
          <p:cNvSpPr/>
          <p:nvPr/>
        </p:nvSpPr>
        <p:spPr>
          <a:xfrm>
            <a:off x="8321040" y="2487168"/>
            <a:ext cx="0" cy="146304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33" name="Text 31"/>
          <p:cNvSpPr/>
          <p:nvPr/>
        </p:nvSpPr>
        <p:spPr>
          <a:xfrm>
            <a:off x="8183880" y="2240280"/>
            <a:ext cx="3657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4M</a:t>
            </a:r>
            <a:endParaRPr lang="en-US" sz="1000" dirty="0"/>
          </a:p>
        </p:txBody>
      </p:sp>
      <p:sp>
        <p:nvSpPr>
          <p:cNvPr id="34" name="Shape 32"/>
          <p:cNvSpPr/>
          <p:nvPr/>
        </p:nvSpPr>
        <p:spPr>
          <a:xfrm>
            <a:off x="9921240" y="2487168"/>
            <a:ext cx="0" cy="146304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9784080" y="2240280"/>
            <a:ext cx="3657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5M</a:t>
            </a:r>
            <a:endParaRPr lang="en-US" sz="1000" dirty="0"/>
          </a:p>
        </p:txBody>
      </p:sp>
      <p:sp>
        <p:nvSpPr>
          <p:cNvPr id="36" name="Shape 34"/>
          <p:cNvSpPr/>
          <p:nvPr/>
        </p:nvSpPr>
        <p:spPr>
          <a:xfrm>
            <a:off x="11521440" y="2487168"/>
            <a:ext cx="0" cy="146304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11384280" y="2240280"/>
            <a:ext cx="36576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6M</a:t>
            </a:r>
            <a:endParaRPr lang="en-US" sz="1000" dirty="0"/>
          </a:p>
        </p:txBody>
      </p:sp>
      <p:sp>
        <p:nvSpPr>
          <p:cNvPr id="38" name="Text 36"/>
          <p:cNvSpPr/>
          <p:nvPr/>
        </p:nvSpPr>
        <p:spPr>
          <a:xfrm>
            <a:off x="731520" y="6355080"/>
            <a:ext cx="113385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（期間はチーム体制・計算資源により調整）</a:t>
            </a:r>
            <a:endParaRPr lang="en-US" sz="1000" dirty="0"/>
          </a:p>
        </p:txBody>
      </p:sp>
      <p:sp>
        <p:nvSpPr>
          <p:cNvPr id="39" name="Shape 37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2/20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概要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本資料のゴールと構成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783080"/>
            <a:ext cx="5760720" cy="44348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31520" y="1783080"/>
            <a:ext cx="576072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1947672"/>
            <a:ext cx="53035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ゴール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60120" y="2350008"/>
            <a:ext cx="5303520" cy="3749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無機・金属系プリカーサ（元素多・大規模）を対象に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LJ(ε,σ)を “再現可能に” 自動生成する開発案を提示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推奨：周期DFT（QE/CP2K）＋ DFT-D4 ＋ AiiDA運用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6720840" y="1783080"/>
            <a:ext cx="4754880" cy="205740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6720840" y="1783080"/>
            <a:ext cx="475488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949440" y="1947672"/>
            <a:ext cx="42976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構成（20枚）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6949440" y="2350008"/>
            <a:ext cx="4297680" cy="13716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1–4: 要求と前提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5–8: 手法全体像・エンジン比較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9–16: 実装詳細（QE/CP2K/BigDFT/D4/写像/QA/スキーマ）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17–20: スケール戦略・ロードマップ・提案まとめ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6720840" y="3977640"/>
            <a:ext cx="4754880" cy="2240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6949440" y="4160520"/>
            <a:ext cx="43891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対象の特徴：元素が広い</a:t>
            </a:r>
            <a:endParaRPr lang="en-US" sz="1400" dirty="0"/>
          </a:p>
        </p:txBody>
      </p:sp>
      <p:pic>
        <p:nvPicPr>
          <p:cNvPr id="20" name="Image 0" descr="/mnt/data/assets/periodic_table_p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05787" y="4480560"/>
            <a:ext cx="2767867" cy="1664208"/>
          </a:xfrm>
          <a:prstGeom prst="rect">
            <a:avLst/>
          </a:prstGeom>
        </p:spPr>
      </p:pic>
      <p:sp>
        <p:nvSpPr>
          <p:cNvPr id="21" name="Shape 18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20/20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まとめ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提案まとめ：どれを採用すべきか（本案件の回答）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783080"/>
            <a:ext cx="5943600" cy="23774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31520" y="1783080"/>
            <a:ext cx="59436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1947672"/>
            <a:ext cx="5486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推奨（結論）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60120" y="2350008"/>
            <a:ext cx="5486400" cy="1691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主軸：Quantum ESPRESSO（結晶/表面の材料探索）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補完：CP2K（大セル/界面/液相）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LJ生成：DFT-D4（外付け）＋写像（σ/ε）＋少数校正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自動化：AiiDA（来歴・再実行・スケール）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6903720" y="1783080"/>
            <a:ext cx="50292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ユースケース別：最適な組み合わせ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6903720" y="2103120"/>
            <a:ext cx="2240280" cy="475488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976872" y="2157984"/>
            <a:ext cx="2093976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ユースケース</a:t>
            </a:r>
            <a:endParaRPr lang="en-US" sz="1100" dirty="0"/>
          </a:p>
        </p:txBody>
      </p:sp>
      <p:sp>
        <p:nvSpPr>
          <p:cNvPr id="17" name="Shape 15"/>
          <p:cNvSpPr/>
          <p:nvPr/>
        </p:nvSpPr>
        <p:spPr>
          <a:xfrm>
            <a:off x="9144000" y="2103120"/>
            <a:ext cx="3044952" cy="475488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9217152" y="2157984"/>
            <a:ext cx="289864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推奨</a:t>
            </a:r>
            <a:endParaRPr lang="en-US" sz="1100" dirty="0"/>
          </a:p>
        </p:txBody>
      </p:sp>
      <p:sp>
        <p:nvSpPr>
          <p:cNvPr id="19" name="Shape 17"/>
          <p:cNvSpPr/>
          <p:nvPr/>
        </p:nvSpPr>
        <p:spPr>
          <a:xfrm>
            <a:off x="6903720" y="2578608"/>
            <a:ext cx="2240280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6976872" y="2633472"/>
            <a:ext cx="2093976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結晶/表面探索（一般）</a:t>
            </a:r>
            <a:endParaRPr lang="en-US" sz="1000" dirty="0"/>
          </a:p>
        </p:txBody>
      </p:sp>
      <p:sp>
        <p:nvSpPr>
          <p:cNvPr id="21" name="Shape 19"/>
          <p:cNvSpPr/>
          <p:nvPr/>
        </p:nvSpPr>
        <p:spPr>
          <a:xfrm>
            <a:off x="9144000" y="2578608"/>
            <a:ext cx="3044952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9217152" y="2633472"/>
            <a:ext cx="289864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QE + D4 + 写像 + AiiDA</a:t>
            </a:r>
            <a:endParaRPr lang="en-US" sz="1000" dirty="0"/>
          </a:p>
        </p:txBody>
      </p:sp>
      <p:sp>
        <p:nvSpPr>
          <p:cNvPr id="23" name="Shape 21"/>
          <p:cNvSpPr/>
          <p:nvPr/>
        </p:nvSpPr>
        <p:spPr>
          <a:xfrm>
            <a:off x="6903720" y="3054096"/>
            <a:ext cx="2240280" cy="47548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6976872" y="3108960"/>
            <a:ext cx="2093976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大セル・溶媒和・界面</a:t>
            </a:r>
            <a:endParaRPr lang="en-US" sz="1000" dirty="0"/>
          </a:p>
        </p:txBody>
      </p:sp>
      <p:sp>
        <p:nvSpPr>
          <p:cNvPr id="25" name="Shape 23"/>
          <p:cNvSpPr/>
          <p:nvPr/>
        </p:nvSpPr>
        <p:spPr>
          <a:xfrm>
            <a:off x="9144000" y="3054096"/>
            <a:ext cx="3044952" cy="47548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9217152" y="3108960"/>
            <a:ext cx="289864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CP2K + D4 + 写像 + AiiDA</a:t>
            </a:r>
            <a:endParaRPr lang="en-US" sz="1000" dirty="0"/>
          </a:p>
        </p:txBody>
      </p:sp>
      <p:sp>
        <p:nvSpPr>
          <p:cNvPr id="27" name="Shape 25"/>
          <p:cNvSpPr/>
          <p:nvPr/>
        </p:nvSpPr>
        <p:spPr>
          <a:xfrm>
            <a:off x="6903720" y="3529584"/>
            <a:ext cx="2240280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6976872" y="3584448"/>
            <a:ext cx="2093976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巨大クラスター/直交セル</a:t>
            </a:r>
            <a:endParaRPr lang="en-US" sz="1000" dirty="0"/>
          </a:p>
        </p:txBody>
      </p:sp>
      <p:sp>
        <p:nvSpPr>
          <p:cNvPr id="29" name="Shape 27"/>
          <p:cNvSpPr/>
          <p:nvPr/>
        </p:nvSpPr>
        <p:spPr>
          <a:xfrm>
            <a:off x="9144000" y="3529584"/>
            <a:ext cx="3044952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9217152" y="3584448"/>
            <a:ext cx="289864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BigDFT + D4 + 写像（特化投入）</a:t>
            </a:r>
            <a:endParaRPr lang="en-US" sz="1000" dirty="0"/>
          </a:p>
        </p:txBody>
      </p:sp>
      <p:sp>
        <p:nvSpPr>
          <p:cNvPr id="31" name="Shape 29"/>
          <p:cNvSpPr/>
          <p:nvPr/>
        </p:nvSpPr>
        <p:spPr>
          <a:xfrm>
            <a:off x="6903720" y="4005072"/>
            <a:ext cx="2240280" cy="47548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6976872" y="4059936"/>
            <a:ext cx="2093976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校正（少数・高精度）</a:t>
            </a:r>
            <a:endParaRPr lang="en-US" sz="1000" dirty="0"/>
          </a:p>
        </p:txBody>
      </p:sp>
      <p:sp>
        <p:nvSpPr>
          <p:cNvPr id="33" name="Shape 31"/>
          <p:cNvSpPr/>
          <p:nvPr/>
        </p:nvSpPr>
        <p:spPr>
          <a:xfrm>
            <a:off x="9144000" y="4005072"/>
            <a:ext cx="3044952" cy="475488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9217152" y="4059936"/>
            <a:ext cx="2898648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SAPT/PES（小系）→ 係数最適化</a:t>
            </a:r>
            <a:endParaRPr lang="en-US" sz="1000" dirty="0"/>
          </a:p>
        </p:txBody>
      </p:sp>
      <p:sp>
        <p:nvSpPr>
          <p:cNvPr id="35" name="Shape 33"/>
          <p:cNvSpPr/>
          <p:nvPr/>
        </p:nvSpPr>
        <p:spPr>
          <a:xfrm>
            <a:off x="731520" y="4572000"/>
            <a:ext cx="11457432" cy="14173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36" name="Shape 34"/>
          <p:cNvSpPr/>
          <p:nvPr/>
        </p:nvSpPr>
        <p:spPr>
          <a:xfrm>
            <a:off x="731520" y="4572000"/>
            <a:ext cx="11457432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960120" y="4736592"/>
            <a:ext cx="11000232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次アクション（最短）</a:t>
            </a:r>
            <a:endParaRPr lang="en-US" sz="1400" dirty="0"/>
          </a:p>
        </p:txBody>
      </p:sp>
      <p:sp>
        <p:nvSpPr>
          <p:cNvPr id="38" name="Text 36"/>
          <p:cNvSpPr/>
          <p:nvPr/>
        </p:nvSpPr>
        <p:spPr>
          <a:xfrm>
            <a:off x="960120" y="5138928"/>
            <a:ext cx="11000232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1) 代表系を1つ選び、QE→D4→写像→DB保存まで通す（PoC）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2) 擬ポテン/基底セットと収束フォールバック規則を固定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3) 少数校正セットを設計し、κσ/κεと混合則を決定</a:t>
            </a:r>
            <a:endParaRPr lang="en-US" sz="1200" dirty="0"/>
          </a:p>
        </p:txBody>
      </p:sp>
      <p:pic>
        <p:nvPicPr>
          <p:cNvPr id="39" name="Image 0" descr="/mnt/data/assets/qe_foundation_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4745" y="6172200"/>
            <a:ext cx="1533869" cy="411480"/>
          </a:xfrm>
          <a:prstGeom prst="rect">
            <a:avLst/>
          </a:prstGeom>
        </p:spPr>
      </p:pic>
      <p:pic>
        <p:nvPicPr>
          <p:cNvPr id="40" name="Image 1" descr="/mnt/data/assets/cp2k_logo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6120" y="6053328"/>
            <a:ext cx="548640" cy="548640"/>
          </a:xfrm>
          <a:prstGeom prst="rect">
            <a:avLst/>
          </a:prstGeom>
        </p:spPr>
      </p:pic>
      <p:pic>
        <p:nvPicPr>
          <p:cNvPr id="41" name="Image 2" descr="/mnt/data/assets/aiidalab_logo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6221525"/>
            <a:ext cx="1828800" cy="312829"/>
          </a:xfrm>
          <a:prstGeom prst="rect">
            <a:avLst/>
          </a:prstGeom>
        </p:spPr>
      </p:pic>
      <p:pic>
        <p:nvPicPr>
          <p:cNvPr id="42" name="Image 3" descr="/mnt/data/assets/bigdft_nvidia.jpg">    </p:cNvPr>
          <p:cNvPicPr>
            <a:picLocks noChangeAspect="1"/>
          </p:cNvPicPr>
          <p:nvPr/>
        </p:nvPicPr>
        <p:blipFill>
          <a:blip r:embed="rId4"/>
          <a:srcRect l="0" r="0" t="22727" b="22727"/>
          <a:stretch/>
        </p:blipFill>
        <p:spPr>
          <a:xfrm>
            <a:off x="6080760" y="6080760"/>
            <a:ext cx="2011680" cy="548640"/>
          </a:xfrm>
          <a:prstGeom prst="rect">
            <a:avLst/>
          </a:prstGeom>
        </p:spPr>
      </p:pic>
      <p:sp>
        <p:nvSpPr>
          <p:cNvPr id="43" name="Shape 37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44" name="Text 38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3/20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結論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結論：無機・金属プリカーサ向けの推奨スタック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783080"/>
            <a:ext cx="3749040" cy="18745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31520" y="1783080"/>
            <a:ext cx="374904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1947672"/>
            <a:ext cx="3291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① DFTエンジン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60120" y="2350008"/>
            <a:ext cx="3291840" cy="1188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主軸：Quantum ESPRESSO（周期材料探索）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補完：CP2K（大セル/界面/MD）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特化：BigDFT（巨大系×直交セルなど）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4663440" y="1783080"/>
            <a:ext cx="3611880" cy="18745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4663440" y="1783080"/>
            <a:ext cx="361188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892040" y="1947672"/>
            <a:ext cx="31546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② LJラベル生成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4892040" y="2350008"/>
            <a:ext cx="3154680" cy="1188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外付け：DFT-D4（分散係数 C6 等）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写像：σ（有効半径）＋ ε（C6整合）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小規模校正：SAPT/高精度PESで係数調整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8412480" y="1783080"/>
            <a:ext cx="3063240" cy="187452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8412480" y="1783080"/>
            <a:ext cx="306324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641080" y="1947672"/>
            <a:ext cx="26060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③ 自動化基盤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8641080" y="2350008"/>
            <a:ext cx="2606040" cy="11887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AiiDA：高スループット＋完全な来歴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失敗耐性（再投入/チェックポイント）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DB化（再学習・監査に強い）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685800" y="3977640"/>
            <a:ext cx="1920240" cy="160020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95528" y="4160520"/>
            <a:ext cx="1700784" cy="1234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構造生成</a:t>
            </a:r>
            <a:endParaRPr lang="en-US" sz="1200" dirty="0"/>
          </a:p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(候補/表面/クラスター)</a:t>
            </a:r>
            <a:endParaRPr lang="en-US" sz="1200" dirty="0"/>
          </a:p>
        </p:txBody>
      </p:sp>
      <p:sp>
        <p:nvSpPr>
          <p:cNvPr id="24" name="Shape 22"/>
          <p:cNvSpPr/>
          <p:nvPr/>
        </p:nvSpPr>
        <p:spPr>
          <a:xfrm>
            <a:off x="2624328" y="4690872"/>
            <a:ext cx="146304" cy="201168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2788920" y="3977640"/>
            <a:ext cx="1371600" cy="1600200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2898648" y="4160520"/>
            <a:ext cx="1152144" cy="1234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周期DFT</a:t>
            </a:r>
            <a:endParaRPr lang="en-US" sz="1200" dirty="0"/>
          </a:p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(QE/CP2K)</a:t>
            </a:r>
            <a:endParaRPr lang="en-US" sz="1200" dirty="0"/>
          </a:p>
        </p:txBody>
      </p:sp>
      <p:sp>
        <p:nvSpPr>
          <p:cNvPr id="27" name="Shape 25"/>
          <p:cNvSpPr/>
          <p:nvPr/>
        </p:nvSpPr>
        <p:spPr>
          <a:xfrm>
            <a:off x="4178808" y="4690872"/>
            <a:ext cx="146304" cy="201168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4343400" y="3977640"/>
            <a:ext cx="1371600" cy="160020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4453128" y="4160520"/>
            <a:ext cx="1152144" cy="1234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分散モデル</a:t>
            </a:r>
            <a:endParaRPr lang="en-US" sz="1200" dirty="0"/>
          </a:p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(DFT-D4)</a:t>
            </a:r>
            <a:endParaRPr lang="en-US" sz="1200" dirty="0"/>
          </a:p>
        </p:txBody>
      </p:sp>
      <p:sp>
        <p:nvSpPr>
          <p:cNvPr id="30" name="Shape 28"/>
          <p:cNvSpPr/>
          <p:nvPr/>
        </p:nvSpPr>
        <p:spPr>
          <a:xfrm>
            <a:off x="5733288" y="4690872"/>
            <a:ext cx="146304" cy="201168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5897880" y="3977640"/>
            <a:ext cx="1188720" cy="160020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6007608" y="4160520"/>
            <a:ext cx="969264" cy="1234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LJ写像</a:t>
            </a:r>
            <a:endParaRPr lang="en-US" sz="1200" dirty="0"/>
          </a:p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(ε,σ)</a:t>
            </a:r>
            <a:endParaRPr lang="en-US" sz="1200" dirty="0"/>
          </a:p>
        </p:txBody>
      </p:sp>
      <p:sp>
        <p:nvSpPr>
          <p:cNvPr id="33" name="Shape 31"/>
          <p:cNvSpPr/>
          <p:nvPr/>
        </p:nvSpPr>
        <p:spPr>
          <a:xfrm>
            <a:off x="7104888" y="4690872"/>
            <a:ext cx="146304" cy="201168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7269480" y="3977640"/>
            <a:ext cx="1463040" cy="160020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7379208" y="4160520"/>
            <a:ext cx="1243584" cy="1234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QA/校正</a:t>
            </a:r>
            <a:endParaRPr lang="en-US" sz="1200" dirty="0"/>
          </a:p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(小規模SAPT)</a:t>
            </a:r>
            <a:endParaRPr lang="en-US" sz="1200" dirty="0"/>
          </a:p>
        </p:txBody>
      </p:sp>
      <p:sp>
        <p:nvSpPr>
          <p:cNvPr id="36" name="Shape 34"/>
          <p:cNvSpPr/>
          <p:nvPr/>
        </p:nvSpPr>
        <p:spPr>
          <a:xfrm>
            <a:off x="8750808" y="4690872"/>
            <a:ext cx="146304" cy="201168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8915400" y="3977640"/>
            <a:ext cx="1828800" cy="160020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9025128" y="4160520"/>
            <a:ext cx="1609344" cy="12344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学習データ</a:t>
            </a:r>
            <a:endParaRPr lang="en-US" sz="1200" dirty="0"/>
          </a:p>
          <a:p>
            <a:pPr algn="ctr"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(Parquet/DB)</a:t>
            </a:r>
            <a:endParaRPr lang="en-US" sz="1200" dirty="0"/>
          </a:p>
        </p:txBody>
      </p:sp>
      <p:pic>
        <p:nvPicPr>
          <p:cNvPr id="39" name="Image 0" descr="/mnt/data/assets/qe_foundation_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" y="5990471"/>
            <a:ext cx="2377440" cy="637779"/>
          </a:xfrm>
          <a:prstGeom prst="rect">
            <a:avLst/>
          </a:prstGeom>
        </p:spPr>
      </p:pic>
      <p:pic>
        <p:nvPicPr>
          <p:cNvPr id="40" name="Image 1" descr="/mnt/data/assets/cp2k_logo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5897880"/>
            <a:ext cx="777240" cy="777240"/>
          </a:xfrm>
          <a:prstGeom prst="rect">
            <a:avLst/>
          </a:prstGeom>
        </p:spPr>
      </p:pic>
      <p:pic>
        <p:nvPicPr>
          <p:cNvPr id="41" name="Image 2" descr="/mnt/data/assets/aiidalab_logo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6129483"/>
            <a:ext cx="2103120" cy="359754"/>
          </a:xfrm>
          <a:prstGeom prst="rect">
            <a:avLst/>
          </a:prstGeom>
        </p:spPr>
      </p:pic>
      <p:pic>
        <p:nvPicPr>
          <p:cNvPr id="42" name="Image 3" descr="/mnt/data/assets/bigdft_nvidia.jpg">    </p:cNvPr>
          <p:cNvPicPr>
            <a:picLocks noChangeAspect="1"/>
          </p:cNvPicPr>
          <p:nvPr/>
        </p:nvPicPr>
        <p:blipFill>
          <a:blip r:embed="rId4"/>
          <a:srcRect l="0" r="0" t="17241" b="17241"/>
          <a:stretch/>
        </p:blipFill>
        <p:spPr>
          <a:xfrm>
            <a:off x="6766560" y="5806440"/>
            <a:ext cx="2651760" cy="868680"/>
          </a:xfrm>
          <a:prstGeom prst="rect">
            <a:avLst/>
          </a:prstGeom>
        </p:spPr>
      </p:pic>
      <p:sp>
        <p:nvSpPr>
          <p:cNvPr id="43" name="Shape 37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44" name="Text 38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4/20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前提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要求整理：無機・金属プリカーサ × 材料探索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783080"/>
            <a:ext cx="5394960" cy="4526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31520" y="1783080"/>
            <a:ext cx="539496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1947672"/>
            <a:ext cx="493776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前提（この領域でよく詰まる点）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60120" y="2350008"/>
            <a:ext cx="4937760" cy="384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元素が広い → 擬ポテン/基底の可用性と品質が律速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金属・開殻 → スピン/電荷状態の管理、SCF安定化が必須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大きい系（表面/クラスター/溶媒和） → 並列効率・再計算耐性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LJを“DFTから直接”は出ない → 生成規約（写像）を固定する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6446520" y="1783080"/>
            <a:ext cx="50749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データセットの最低限（推奨）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6446520" y="2148840"/>
            <a:ext cx="1097280" cy="411480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519672" y="2203704"/>
            <a:ext cx="95097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カテゴリ</a:t>
            </a:r>
            <a:endParaRPr lang="en-US" sz="1100" dirty="0"/>
          </a:p>
        </p:txBody>
      </p:sp>
      <p:sp>
        <p:nvSpPr>
          <p:cNvPr id="17" name="Shape 15"/>
          <p:cNvSpPr/>
          <p:nvPr/>
        </p:nvSpPr>
        <p:spPr>
          <a:xfrm>
            <a:off x="7543800" y="2148840"/>
            <a:ext cx="3977640" cy="411480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616952" y="2203704"/>
            <a:ext cx="383133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保存内容（例）</a:t>
            </a:r>
            <a:endParaRPr lang="en-US" sz="1100" dirty="0"/>
          </a:p>
        </p:txBody>
      </p:sp>
      <p:sp>
        <p:nvSpPr>
          <p:cNvPr id="19" name="Shape 17"/>
          <p:cNvSpPr/>
          <p:nvPr/>
        </p:nvSpPr>
        <p:spPr>
          <a:xfrm>
            <a:off x="6446520" y="2560320"/>
            <a:ext cx="109728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6519672" y="2615184"/>
            <a:ext cx="95097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構造</a:t>
            </a:r>
            <a:endParaRPr lang="en-US" sz="1000" dirty="0"/>
          </a:p>
        </p:txBody>
      </p:sp>
      <p:sp>
        <p:nvSpPr>
          <p:cNvPr id="21" name="Shape 19"/>
          <p:cNvSpPr/>
          <p:nvPr/>
        </p:nvSpPr>
        <p:spPr>
          <a:xfrm>
            <a:off x="7543800" y="2560320"/>
            <a:ext cx="397764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616952" y="2615184"/>
            <a:ext cx="383133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組成、格子、原子座標、酸化数/スピン(推定可)</a:t>
            </a:r>
            <a:endParaRPr lang="en-US" sz="1000" dirty="0"/>
          </a:p>
        </p:txBody>
      </p:sp>
      <p:sp>
        <p:nvSpPr>
          <p:cNvPr id="23" name="Shape 21"/>
          <p:cNvSpPr/>
          <p:nvPr/>
        </p:nvSpPr>
        <p:spPr>
          <a:xfrm>
            <a:off x="6446520" y="2971800"/>
            <a:ext cx="1097280" cy="41148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6519672" y="3026664"/>
            <a:ext cx="95097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DFT設定</a:t>
            </a:r>
            <a:endParaRPr lang="en-US" sz="1000" dirty="0"/>
          </a:p>
        </p:txBody>
      </p:sp>
      <p:sp>
        <p:nvSpPr>
          <p:cNvPr id="25" name="Shape 23"/>
          <p:cNvSpPr/>
          <p:nvPr/>
        </p:nvSpPr>
        <p:spPr>
          <a:xfrm>
            <a:off x="7543800" y="2971800"/>
            <a:ext cx="3977640" cy="41148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616952" y="3026664"/>
            <a:ext cx="383133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XC, k点, カットオフ, 擬ポテンID, 収束閾値</a:t>
            </a:r>
            <a:endParaRPr lang="en-US" sz="1000" dirty="0"/>
          </a:p>
        </p:txBody>
      </p:sp>
      <p:sp>
        <p:nvSpPr>
          <p:cNvPr id="27" name="Shape 25"/>
          <p:cNvSpPr/>
          <p:nvPr/>
        </p:nvSpPr>
        <p:spPr>
          <a:xfrm>
            <a:off x="6446520" y="3383280"/>
            <a:ext cx="109728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6519672" y="3438144"/>
            <a:ext cx="95097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D4出力</a:t>
            </a:r>
            <a:endParaRPr lang="en-US" sz="1000" dirty="0"/>
          </a:p>
        </p:txBody>
      </p:sp>
      <p:sp>
        <p:nvSpPr>
          <p:cNvPr id="29" name="Shape 27"/>
          <p:cNvSpPr/>
          <p:nvPr/>
        </p:nvSpPr>
        <p:spPr>
          <a:xfrm>
            <a:off x="7543800" y="3383280"/>
            <a:ext cx="397764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7616952" y="3438144"/>
            <a:ext cx="383133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原子電荷(EEQ等)、C6, C8, 分散エネルギー</a:t>
            </a:r>
            <a:endParaRPr lang="en-US" sz="1000" dirty="0"/>
          </a:p>
        </p:txBody>
      </p:sp>
      <p:sp>
        <p:nvSpPr>
          <p:cNvPr id="31" name="Shape 29"/>
          <p:cNvSpPr/>
          <p:nvPr/>
        </p:nvSpPr>
        <p:spPr>
          <a:xfrm>
            <a:off x="6446520" y="3794760"/>
            <a:ext cx="1097280" cy="41148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6519672" y="3849624"/>
            <a:ext cx="95097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LJラベル</a:t>
            </a:r>
            <a:endParaRPr lang="en-US" sz="1000" dirty="0"/>
          </a:p>
        </p:txBody>
      </p:sp>
      <p:sp>
        <p:nvSpPr>
          <p:cNvPr id="33" name="Shape 31"/>
          <p:cNvSpPr/>
          <p:nvPr/>
        </p:nvSpPr>
        <p:spPr>
          <a:xfrm>
            <a:off x="7543800" y="3794760"/>
            <a:ext cx="3977640" cy="41148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7616952" y="3849624"/>
            <a:ext cx="383133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σ_i/ε_i（またはペアσ_ij/ε_ij）、混合則</a:t>
            </a:r>
            <a:endParaRPr lang="en-US" sz="1000" dirty="0"/>
          </a:p>
        </p:txBody>
      </p:sp>
      <p:sp>
        <p:nvSpPr>
          <p:cNvPr id="35" name="Shape 33"/>
          <p:cNvSpPr/>
          <p:nvPr/>
        </p:nvSpPr>
        <p:spPr>
          <a:xfrm>
            <a:off x="6446520" y="4206240"/>
            <a:ext cx="109728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6519672" y="4261104"/>
            <a:ext cx="95097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QA</a:t>
            </a:r>
            <a:endParaRPr lang="en-US" sz="1000" dirty="0"/>
          </a:p>
        </p:txBody>
      </p:sp>
      <p:sp>
        <p:nvSpPr>
          <p:cNvPr id="37" name="Shape 35"/>
          <p:cNvSpPr/>
          <p:nvPr/>
        </p:nvSpPr>
        <p:spPr>
          <a:xfrm>
            <a:off x="7543800" y="4206240"/>
            <a:ext cx="3977640" cy="41148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7616952" y="4261104"/>
            <a:ext cx="3831336" cy="30175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エラー種別、再計算ログ、外れ値フラグ</a:t>
            </a:r>
            <a:endParaRPr lang="en-US" sz="1000" dirty="0"/>
          </a:p>
        </p:txBody>
      </p:sp>
      <p:sp>
        <p:nvSpPr>
          <p:cNvPr id="39" name="Shape 37"/>
          <p:cNvSpPr/>
          <p:nvPr/>
        </p:nvSpPr>
        <p:spPr>
          <a:xfrm>
            <a:off x="6446520" y="4709160"/>
            <a:ext cx="5074920" cy="160020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6629400" y="4828032"/>
            <a:ext cx="47548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ポイント</a:t>
            </a:r>
            <a:endParaRPr lang="en-US" sz="1300" dirty="0"/>
          </a:p>
        </p:txBody>
      </p:sp>
      <p:sp>
        <p:nvSpPr>
          <p:cNvPr id="41" name="Text 39"/>
          <p:cNvSpPr/>
          <p:nvPr/>
        </p:nvSpPr>
        <p:spPr>
          <a:xfrm>
            <a:off x="6629400" y="5166360"/>
            <a:ext cx="475488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“LJの定義（写像・混合則・校正法）” を固定し、</a:t>
            </a:r>
            <a:endParaRPr lang="en-US" sz="1200" dirty="0"/>
          </a:p>
          <a:p>
            <a:pPr indent="0" marL="0"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DFT計算は再現可能な「中間量（密度/電荷/C6）」までで止めると量産しやすい。</a:t>
            </a:r>
            <a:endParaRPr lang="en-US" sz="1200" dirty="0"/>
          </a:p>
        </p:txBody>
      </p:sp>
      <p:sp>
        <p:nvSpPr>
          <p:cNvPr id="42" name="Shape 40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5/20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手法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LJ(ε,σ)ラベル生成の選択肢（整理）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828800"/>
            <a:ext cx="5486400" cy="19659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731520" y="1828800"/>
            <a:ext cx="54864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60120" y="1993392"/>
            <a:ext cx="50292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A) D4/TS → 物理量写像（量産向き）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960120" y="2395728"/>
            <a:ext cx="5029200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DFT→分散係数(C6等)を取得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有効半径→σ、C6整合→ε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小規模校正で全体を揃える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6446520" y="1828800"/>
            <a:ext cx="5486400" cy="19659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6446520" y="1828800"/>
            <a:ext cx="54864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675120" y="1993392"/>
            <a:ext cx="50292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B) ダイマーPES→LJフィット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6675120" y="2395728"/>
            <a:ext cx="5029200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配向×距離スキャンで相互作用曲線を作成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静電/誘起を分けてLJ成分を最小二乗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ただし大規模/周期系はコスト増</a:t>
            </a:r>
            <a:endParaRPr lang="en-US" sz="1200" dirty="0"/>
          </a:p>
        </p:txBody>
      </p:sp>
      <p:sp>
        <p:nvSpPr>
          <p:cNvPr id="18" name="Shape 16"/>
          <p:cNvSpPr/>
          <p:nvPr/>
        </p:nvSpPr>
        <p:spPr>
          <a:xfrm>
            <a:off x="731520" y="4114800"/>
            <a:ext cx="5486400" cy="19659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731520" y="4114800"/>
            <a:ext cx="54864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960120" y="4279392"/>
            <a:ext cx="50292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C) SAPT/EDA→(disp+exch)のみ写像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960120" y="4681728"/>
            <a:ext cx="5029200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成分分解で“LJに対応する部分”を抽出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校正用の少数データとして強力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金属・大系には適用制約が大きい</a:t>
            </a:r>
            <a:endParaRPr lang="en-US" sz="1200" dirty="0"/>
          </a:p>
        </p:txBody>
      </p:sp>
      <p:sp>
        <p:nvSpPr>
          <p:cNvPr id="22" name="Shape 20"/>
          <p:cNvSpPr/>
          <p:nvPr/>
        </p:nvSpPr>
        <p:spPr>
          <a:xfrm>
            <a:off x="6446520" y="4114800"/>
            <a:ext cx="5486400" cy="196596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6446520" y="4114800"/>
            <a:ext cx="548640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6675120" y="4279392"/>
            <a:ext cx="50292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D) 物性フィット（密度/ΔHvap等）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6675120" y="4681728"/>
            <a:ext cx="5029200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MDで再現したい物性に合わせて最適化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“用途特化”のLJを得られる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自動化は可能だが反復コスト大</a:t>
            </a:r>
            <a:endParaRPr lang="en-US" sz="1200" dirty="0"/>
          </a:p>
        </p:txBody>
      </p:sp>
      <p:sp>
        <p:nvSpPr>
          <p:cNvPr id="26" name="Shape 24"/>
          <p:cNvSpPr/>
          <p:nvPr/>
        </p:nvSpPr>
        <p:spPr>
          <a:xfrm>
            <a:off x="731520" y="6126480"/>
            <a:ext cx="11457432" cy="411480"/>
          </a:xfrm>
          <a:prstGeom prst="roundRect">
            <a:avLst/>
          </a:prstGeom>
          <a:solidFill>
            <a:srgbClr val="00A7E1">
              <a:alpha val="8000"/>
            </a:srgbClr>
          </a:solidFill>
          <a:ln w="12700">
            <a:solidFill>
              <a:srgbClr val="00A7E1">
                <a:alpha val="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914400" y="6208776"/>
            <a:ext cx="1124712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結論：A) “DFT→D4→写像” を主軸にし、C)（少数の高精度）で校正する設計が量産向き。</a:t>
            </a:r>
            <a:endParaRPr lang="en-US" sz="1200" dirty="0"/>
          </a:p>
        </p:txBody>
      </p:sp>
      <p:sp>
        <p:nvSpPr>
          <p:cNvPr id="28" name="Shape 26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6/20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提案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提案：LJデータセット自動生成フロー（量産設計）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1520" y="1828800"/>
            <a:ext cx="2011680" cy="100584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804672" y="1956816"/>
            <a:ext cx="1865376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候補生成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(プリカーサ/表面/クラスター)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2761488" y="2249424"/>
            <a:ext cx="128016" cy="201168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2907792" y="1828800"/>
            <a:ext cx="1417320" cy="1005840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980944" y="1956816"/>
            <a:ext cx="1271016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DFT（周期）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QE or CP2K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4343400" y="2249424"/>
            <a:ext cx="128016" cy="201168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489704" y="1828800"/>
            <a:ext cx="1325880" cy="100584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562856" y="1956816"/>
            <a:ext cx="1179576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安定化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(スピン/混合/Smearing)</a:t>
            </a:r>
            <a:endParaRPr lang="en-US" sz="1100" dirty="0"/>
          </a:p>
        </p:txBody>
      </p:sp>
      <p:sp>
        <p:nvSpPr>
          <p:cNvPr id="18" name="Shape 16"/>
          <p:cNvSpPr/>
          <p:nvPr/>
        </p:nvSpPr>
        <p:spPr>
          <a:xfrm>
            <a:off x="5833872" y="2249424"/>
            <a:ext cx="128016" cy="201168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5980176" y="1828800"/>
            <a:ext cx="1417320" cy="100584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6053328" y="1956816"/>
            <a:ext cx="1271016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DFT-D4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(C6, 電荷, Edisp)</a:t>
            </a:r>
            <a:endParaRPr lang="en-US" sz="1100" dirty="0"/>
          </a:p>
        </p:txBody>
      </p:sp>
      <p:sp>
        <p:nvSpPr>
          <p:cNvPr id="21" name="Shape 19"/>
          <p:cNvSpPr/>
          <p:nvPr/>
        </p:nvSpPr>
        <p:spPr>
          <a:xfrm>
            <a:off x="7415784" y="2249424"/>
            <a:ext cx="128016" cy="201168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7562088" y="1828800"/>
            <a:ext cx="1051560" cy="100584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635240" y="1956816"/>
            <a:ext cx="905256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LJ写像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σ/ε</a:t>
            </a:r>
            <a:endParaRPr lang="en-US" sz="1100" dirty="0"/>
          </a:p>
        </p:txBody>
      </p:sp>
      <p:sp>
        <p:nvSpPr>
          <p:cNvPr id="24" name="Shape 22"/>
          <p:cNvSpPr/>
          <p:nvPr/>
        </p:nvSpPr>
        <p:spPr>
          <a:xfrm>
            <a:off x="8631936" y="2249424"/>
            <a:ext cx="128016" cy="201168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8778240" y="1828800"/>
            <a:ext cx="1234440" cy="100584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8851392" y="1956816"/>
            <a:ext cx="1088136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QA/再計算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(収束/外れ値)</a:t>
            </a:r>
            <a:endParaRPr lang="en-US" sz="1100" dirty="0"/>
          </a:p>
        </p:txBody>
      </p:sp>
      <p:sp>
        <p:nvSpPr>
          <p:cNvPr id="27" name="Shape 25"/>
          <p:cNvSpPr/>
          <p:nvPr/>
        </p:nvSpPr>
        <p:spPr>
          <a:xfrm>
            <a:off x="10030968" y="2249424"/>
            <a:ext cx="128016" cy="201168"/>
          </a:xfrm>
          <a:prstGeom prst="rightArrow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10177272" y="1828800"/>
            <a:ext cx="1417320" cy="1005840"/>
          </a:xfrm>
          <a:prstGeom prst="round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10250424" y="1956816"/>
            <a:ext cx="1271016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Dataset</a:t>
            </a:r>
            <a:endParaRPr lang="en-US" sz="1100" dirty="0"/>
          </a:p>
          <a:p>
            <a:pPr algn="ctr"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(Parquet/DB)</a:t>
            </a:r>
            <a:endParaRPr lang="en-US" sz="1100" dirty="0"/>
          </a:p>
        </p:txBody>
      </p:sp>
      <p:sp>
        <p:nvSpPr>
          <p:cNvPr id="30" name="Shape 28"/>
          <p:cNvSpPr/>
          <p:nvPr/>
        </p:nvSpPr>
        <p:spPr>
          <a:xfrm>
            <a:off x="731520" y="3154680"/>
            <a:ext cx="5669280" cy="30632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731520" y="3154680"/>
            <a:ext cx="566928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960120" y="3319272"/>
            <a:ext cx="52120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量産のための“設計パラメータ”</a:t>
            </a:r>
            <a:endParaRPr lang="en-US" sz="1400" dirty="0"/>
          </a:p>
        </p:txBody>
      </p:sp>
      <p:sp>
        <p:nvSpPr>
          <p:cNvPr id="33" name="Text 31"/>
          <p:cNvSpPr/>
          <p:nvPr/>
        </p:nvSpPr>
        <p:spPr>
          <a:xfrm>
            <a:off x="960120" y="3721608"/>
            <a:ext cx="5212080" cy="2377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擬ポテン/基底の固定（セット化）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金属・開殻：初期スピン/電荷候補を複数試行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収束困難系：混合法、Smearing、閾値の段階化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失敗時の自動フォールバック（QE↔CP2K、設定強化）</a:t>
            </a:r>
            <a:endParaRPr lang="en-US" sz="1200" dirty="0"/>
          </a:p>
        </p:txBody>
      </p:sp>
      <p:sp>
        <p:nvSpPr>
          <p:cNvPr id="34" name="Shape 32"/>
          <p:cNvSpPr/>
          <p:nvPr/>
        </p:nvSpPr>
        <p:spPr>
          <a:xfrm>
            <a:off x="6629400" y="3154680"/>
            <a:ext cx="4892040" cy="30632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35" name="Shape 33"/>
          <p:cNvSpPr/>
          <p:nvPr/>
        </p:nvSpPr>
        <p:spPr>
          <a:xfrm>
            <a:off x="6629400" y="3154680"/>
            <a:ext cx="489204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6858000" y="3319272"/>
            <a:ext cx="443484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最終成果物（学習に効く“中間量”も保存）</a:t>
            </a:r>
            <a:endParaRPr lang="en-US" sz="1400" dirty="0"/>
          </a:p>
        </p:txBody>
      </p:sp>
      <p:sp>
        <p:nvSpPr>
          <p:cNvPr id="37" name="Text 35"/>
          <p:cNvSpPr/>
          <p:nvPr/>
        </p:nvSpPr>
        <p:spPr>
          <a:xfrm>
            <a:off x="6858000" y="3721608"/>
            <a:ext cx="4434840" cy="23774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LJラベル：σ_i/ε_i（or σ_ij/ε_ij） + 混合則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D4：原子電荷(EEQ等), C6/C8, Edisp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DFT：エネルギー、力、電子状態（収束ログ）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Provenance：入力/出力/コードver/実行環境</a:t>
            </a:r>
            <a:endParaRPr lang="en-US" sz="1200" dirty="0"/>
          </a:p>
        </p:txBody>
      </p:sp>
      <p:sp>
        <p:nvSpPr>
          <p:cNvPr id="38" name="Shape 36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7/20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実装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自動化アーキテクチャ案（AiiDA中心）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60120" y="1901952"/>
            <a:ext cx="55778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AiiDAlab-QE（UI例）</a:t>
            </a:r>
            <a:endParaRPr lang="en-US" sz="1300" dirty="0"/>
          </a:p>
        </p:txBody>
      </p:sp>
      <p:pic>
        <p:nvPicPr>
          <p:cNvPr id="11" name="Image 0" descr="/mnt/data/assets/aiidalab_qe_start.png">    </p:cNvPr>
          <p:cNvPicPr>
            <a:picLocks noChangeAspect="1"/>
          </p:cNvPicPr>
          <p:nvPr/>
        </p:nvPicPr>
        <p:blipFill>
          <a:blip r:embed="rId1"/>
          <a:srcRect l="0" r="0" t="7678" b="7678"/>
          <a:stretch/>
        </p:blipFill>
        <p:spPr>
          <a:xfrm>
            <a:off x="868680" y="2194560"/>
            <a:ext cx="5943600" cy="2926080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6995160" y="1783080"/>
            <a:ext cx="45720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推奨アーキテクチャ（ヘッドレス運用）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6903720" y="2148840"/>
            <a:ext cx="5257800" cy="658368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086600" y="2258568"/>
            <a:ext cx="141732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ワークフロー/来歴</a:t>
            </a:r>
            <a:endParaRPr lang="en-US" sz="1100" dirty="0"/>
          </a:p>
        </p:txBody>
      </p:sp>
      <p:sp>
        <p:nvSpPr>
          <p:cNvPr id="15" name="Text 12"/>
          <p:cNvSpPr/>
          <p:nvPr/>
        </p:nvSpPr>
        <p:spPr>
          <a:xfrm>
            <a:off x="8549640" y="2258568"/>
            <a:ext cx="35204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AiiDA（再現性、再実行、スケール）</a:t>
            </a:r>
            <a:endParaRPr lang="en-US" sz="1100" dirty="0"/>
          </a:p>
        </p:txBody>
      </p:sp>
      <p:sp>
        <p:nvSpPr>
          <p:cNvPr id="16" name="Shape 13"/>
          <p:cNvSpPr/>
          <p:nvPr/>
        </p:nvSpPr>
        <p:spPr>
          <a:xfrm>
            <a:off x="6903720" y="2898648"/>
            <a:ext cx="5257800" cy="658368"/>
          </a:xfrm>
          <a:prstGeom prst="roundRect">
            <a:avLst/>
          </a:prstGeom>
          <a:solidFill>
            <a:srgbClr val="E8F3FB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086600" y="3008376"/>
            <a:ext cx="141732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構造生成/前処理</a:t>
            </a:r>
            <a:endParaRPr lang="en-US" sz="1100" dirty="0"/>
          </a:p>
        </p:txBody>
      </p:sp>
      <p:sp>
        <p:nvSpPr>
          <p:cNvPr id="18" name="Text 15"/>
          <p:cNvSpPr/>
          <p:nvPr/>
        </p:nvSpPr>
        <p:spPr>
          <a:xfrm>
            <a:off x="8549640" y="3008376"/>
            <a:ext cx="35204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ASE / pymatgen / 自社生成器</a:t>
            </a:r>
            <a:endParaRPr lang="en-US" sz="1100" dirty="0"/>
          </a:p>
        </p:txBody>
      </p:sp>
      <p:sp>
        <p:nvSpPr>
          <p:cNvPr id="19" name="Shape 16"/>
          <p:cNvSpPr/>
          <p:nvPr/>
        </p:nvSpPr>
        <p:spPr>
          <a:xfrm>
            <a:off x="6903720" y="3648456"/>
            <a:ext cx="5257800" cy="658368"/>
          </a:xfrm>
          <a:prstGeom prst="roundRect">
            <a:avLst/>
          </a:prstGeom>
          <a:solidFill>
            <a:srgbClr val="F2F6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7086600" y="3758184"/>
            <a:ext cx="141732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DFTエンジン</a:t>
            </a:r>
            <a:endParaRPr lang="en-US" sz="1100" dirty="0"/>
          </a:p>
        </p:txBody>
      </p:sp>
      <p:sp>
        <p:nvSpPr>
          <p:cNvPr id="21" name="Text 18"/>
          <p:cNvSpPr/>
          <p:nvPr/>
        </p:nvSpPr>
        <p:spPr>
          <a:xfrm>
            <a:off x="8549640" y="3758184"/>
            <a:ext cx="35204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Quantum ESPRESSO / CP2K / BigDFT</a:t>
            </a:r>
            <a:endParaRPr lang="en-US" sz="1100" dirty="0"/>
          </a:p>
        </p:txBody>
      </p:sp>
      <p:sp>
        <p:nvSpPr>
          <p:cNvPr id="22" name="Shape 19"/>
          <p:cNvSpPr/>
          <p:nvPr/>
        </p:nvSpPr>
        <p:spPr>
          <a:xfrm>
            <a:off x="6903720" y="4398264"/>
            <a:ext cx="5257800" cy="658368"/>
          </a:xfrm>
          <a:prstGeom prst="roundRect">
            <a:avLst/>
          </a:prstGeom>
          <a:solidFill>
            <a:srgbClr val="E8F3FB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7086600" y="4507992"/>
            <a:ext cx="141732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分散・写像</a:t>
            </a:r>
            <a:endParaRPr lang="en-US" sz="1100" dirty="0"/>
          </a:p>
        </p:txBody>
      </p:sp>
      <p:sp>
        <p:nvSpPr>
          <p:cNvPr id="24" name="Text 21"/>
          <p:cNvSpPr/>
          <p:nvPr/>
        </p:nvSpPr>
        <p:spPr>
          <a:xfrm>
            <a:off x="8549640" y="4507992"/>
            <a:ext cx="35204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DFT-D4 → LJ写像（σ/ε）</a:t>
            </a:r>
            <a:endParaRPr lang="en-US" sz="1100" dirty="0"/>
          </a:p>
        </p:txBody>
      </p:sp>
      <p:sp>
        <p:nvSpPr>
          <p:cNvPr id="25" name="Shape 22"/>
          <p:cNvSpPr/>
          <p:nvPr/>
        </p:nvSpPr>
        <p:spPr>
          <a:xfrm>
            <a:off x="6903720" y="5148072"/>
            <a:ext cx="5257800" cy="658368"/>
          </a:xfrm>
          <a:prstGeom prst="roundRect">
            <a:avLst/>
          </a:prstGeom>
          <a:solidFill>
            <a:srgbClr val="F2F6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7086600" y="5257800"/>
            <a:ext cx="141732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解析/QA</a:t>
            </a:r>
            <a:endParaRPr lang="en-US" sz="1100" dirty="0"/>
          </a:p>
        </p:txBody>
      </p:sp>
      <p:sp>
        <p:nvSpPr>
          <p:cNvPr id="27" name="Text 24"/>
          <p:cNvSpPr/>
          <p:nvPr/>
        </p:nvSpPr>
        <p:spPr>
          <a:xfrm>
            <a:off x="8549640" y="5257800"/>
            <a:ext cx="35204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Python（外れ値、再計算、校正係数）</a:t>
            </a:r>
            <a:endParaRPr lang="en-US" sz="1100" dirty="0"/>
          </a:p>
        </p:txBody>
      </p:sp>
      <p:sp>
        <p:nvSpPr>
          <p:cNvPr id="28" name="Shape 25"/>
          <p:cNvSpPr/>
          <p:nvPr/>
        </p:nvSpPr>
        <p:spPr>
          <a:xfrm>
            <a:off x="6903720" y="5897880"/>
            <a:ext cx="5257800" cy="658368"/>
          </a:xfrm>
          <a:prstGeom prst="roundRect">
            <a:avLst/>
          </a:prstGeom>
          <a:solidFill>
            <a:srgbClr val="E8F3FB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7086600" y="6007608"/>
            <a:ext cx="141732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データ基盤</a:t>
            </a:r>
            <a:endParaRPr lang="en-US" sz="1100" dirty="0"/>
          </a:p>
        </p:txBody>
      </p:sp>
      <p:sp>
        <p:nvSpPr>
          <p:cNvPr id="30" name="Text 27"/>
          <p:cNvSpPr/>
          <p:nvPr/>
        </p:nvSpPr>
        <p:spPr>
          <a:xfrm>
            <a:off x="8549640" y="6007608"/>
            <a:ext cx="3520440" cy="411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Parquet / SQL / オブジェクトストレージ</a:t>
            </a:r>
            <a:endParaRPr lang="en-US" sz="1100" dirty="0"/>
          </a:p>
        </p:txBody>
      </p:sp>
      <p:sp>
        <p:nvSpPr>
          <p:cNvPr id="31" name="Shape 28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32" name="Text 29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8/20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比較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DFTエンジン比較（無機・元素多・大規模の観点）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31520" y="1755648"/>
            <a:ext cx="1133856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3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推奨順位（本目的：材料探索×LJデータセット量産）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731520" y="2057400"/>
            <a:ext cx="548640" cy="594360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04672" y="2112264"/>
            <a:ext cx="4023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順位</a:t>
            </a:r>
            <a:endParaRPr lang="en-US" sz="1100" dirty="0"/>
          </a:p>
        </p:txBody>
      </p:sp>
      <p:sp>
        <p:nvSpPr>
          <p:cNvPr id="13" name="Shape 11"/>
          <p:cNvSpPr/>
          <p:nvPr/>
        </p:nvSpPr>
        <p:spPr>
          <a:xfrm>
            <a:off x="1280160" y="2057400"/>
            <a:ext cx="2377440" cy="594360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353312" y="2112264"/>
            <a:ext cx="22311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候補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3657600" y="2057400"/>
            <a:ext cx="3749040" cy="594360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3730752" y="2112264"/>
            <a:ext cx="36027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強み（要約）</a:t>
            </a:r>
            <a:endParaRPr lang="en-US" sz="1100" dirty="0"/>
          </a:p>
        </p:txBody>
      </p:sp>
      <p:sp>
        <p:nvSpPr>
          <p:cNvPr id="17" name="Shape 15"/>
          <p:cNvSpPr/>
          <p:nvPr/>
        </p:nvSpPr>
        <p:spPr>
          <a:xfrm>
            <a:off x="7406640" y="2057400"/>
            <a:ext cx="3108960" cy="594360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479792" y="2112264"/>
            <a:ext cx="296265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注意点</a:t>
            </a:r>
            <a:endParaRPr lang="en-US" sz="1100" dirty="0"/>
          </a:p>
        </p:txBody>
      </p:sp>
      <p:sp>
        <p:nvSpPr>
          <p:cNvPr id="19" name="Shape 17"/>
          <p:cNvSpPr/>
          <p:nvPr/>
        </p:nvSpPr>
        <p:spPr>
          <a:xfrm>
            <a:off x="10515600" y="2057400"/>
            <a:ext cx="1673352" cy="594360"/>
          </a:xfrm>
          <a:prstGeom prst="rect">
            <a:avLst/>
          </a:prstGeom>
          <a:solidFill>
            <a:srgbClr val="B0D7F6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10588752" y="2112264"/>
            <a:ext cx="1527048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1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ライセンス/導入</a:t>
            </a:r>
            <a:endParaRPr lang="en-US" sz="1100" dirty="0"/>
          </a:p>
        </p:txBody>
      </p:sp>
      <p:sp>
        <p:nvSpPr>
          <p:cNvPr id="21" name="Shape 19"/>
          <p:cNvSpPr/>
          <p:nvPr/>
        </p:nvSpPr>
        <p:spPr>
          <a:xfrm>
            <a:off x="731520" y="2651760"/>
            <a:ext cx="5486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804672" y="2706624"/>
            <a:ext cx="4023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1</a:t>
            </a:r>
            <a:endParaRPr lang="en-US" sz="1000" dirty="0"/>
          </a:p>
        </p:txBody>
      </p:sp>
      <p:sp>
        <p:nvSpPr>
          <p:cNvPr id="23" name="Shape 21"/>
          <p:cNvSpPr/>
          <p:nvPr/>
        </p:nvSpPr>
        <p:spPr>
          <a:xfrm>
            <a:off x="1280160" y="2651760"/>
            <a:ext cx="23774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1353312" y="2706624"/>
            <a:ext cx="22311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Quantum ESPRESSO</a:t>
            </a:r>
            <a:endParaRPr lang="en-US" sz="1000" dirty="0"/>
          </a:p>
        </p:txBody>
      </p:sp>
      <p:sp>
        <p:nvSpPr>
          <p:cNvPr id="25" name="Shape 23"/>
          <p:cNvSpPr/>
          <p:nvPr/>
        </p:nvSpPr>
        <p:spPr>
          <a:xfrm>
            <a:off x="3657600" y="2651760"/>
            <a:ext cx="37490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3730752" y="2706624"/>
            <a:ext cx="36027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周期材料探索の標準。NC/US/PAW擬ポテン＋SSSP等の整備。</a:t>
            </a:r>
            <a:endParaRPr lang="en-US" sz="1000" dirty="0"/>
          </a:p>
        </p:txBody>
      </p:sp>
      <p:sp>
        <p:nvSpPr>
          <p:cNvPr id="27" name="Shape 25"/>
          <p:cNvSpPr/>
          <p:nvPr/>
        </p:nvSpPr>
        <p:spPr>
          <a:xfrm>
            <a:off x="7406640" y="2651760"/>
            <a:ext cx="310896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7479792" y="2706624"/>
            <a:ext cx="296265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入力/運用はWF前提。金属・開殻の安定化設定が鍵。</a:t>
            </a:r>
            <a:endParaRPr lang="en-US" sz="1000" dirty="0"/>
          </a:p>
        </p:txBody>
      </p:sp>
      <p:sp>
        <p:nvSpPr>
          <p:cNvPr id="29" name="Shape 27"/>
          <p:cNvSpPr/>
          <p:nvPr/>
        </p:nvSpPr>
        <p:spPr>
          <a:xfrm>
            <a:off x="10515600" y="2651760"/>
            <a:ext cx="1673352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10588752" y="2706624"/>
            <a:ext cx="1527048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GPL / NGCコンテナも有</a:t>
            </a:r>
            <a:endParaRPr lang="en-US" sz="1000" dirty="0"/>
          </a:p>
        </p:txBody>
      </p:sp>
      <p:sp>
        <p:nvSpPr>
          <p:cNvPr id="31" name="Shape 29"/>
          <p:cNvSpPr/>
          <p:nvPr/>
        </p:nvSpPr>
        <p:spPr>
          <a:xfrm>
            <a:off x="731520" y="3246120"/>
            <a:ext cx="548640" cy="59436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804672" y="3300984"/>
            <a:ext cx="4023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2</a:t>
            </a:r>
            <a:endParaRPr lang="en-US" sz="1000" dirty="0"/>
          </a:p>
        </p:txBody>
      </p:sp>
      <p:sp>
        <p:nvSpPr>
          <p:cNvPr id="33" name="Shape 31"/>
          <p:cNvSpPr/>
          <p:nvPr/>
        </p:nvSpPr>
        <p:spPr>
          <a:xfrm>
            <a:off x="1280160" y="3246120"/>
            <a:ext cx="2377440" cy="59436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1353312" y="3300984"/>
            <a:ext cx="22311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CP2K</a:t>
            </a:r>
            <a:endParaRPr lang="en-US" sz="1000" dirty="0"/>
          </a:p>
        </p:txBody>
      </p:sp>
      <p:sp>
        <p:nvSpPr>
          <p:cNvPr id="35" name="Shape 33"/>
          <p:cNvSpPr/>
          <p:nvPr/>
        </p:nvSpPr>
        <p:spPr>
          <a:xfrm>
            <a:off x="3657600" y="3246120"/>
            <a:ext cx="3749040" cy="59436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3730752" y="3300984"/>
            <a:ext cx="36027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大セル・界面・液相に強い（GPW/GAPW）。MOLOPT+GTHで運用しやすい。</a:t>
            </a:r>
            <a:endParaRPr lang="en-US" sz="1000" dirty="0"/>
          </a:p>
        </p:txBody>
      </p:sp>
      <p:sp>
        <p:nvSpPr>
          <p:cNvPr id="37" name="Shape 35"/>
          <p:cNvSpPr/>
          <p:nvPr/>
        </p:nvSpPr>
        <p:spPr>
          <a:xfrm>
            <a:off x="7406640" y="3246120"/>
            <a:ext cx="3108960" cy="59436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7479792" y="3300984"/>
            <a:ext cx="296265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基底/カットオフ依存を管理。固体はSR基底も検討。</a:t>
            </a:r>
            <a:endParaRPr lang="en-US" sz="1000" dirty="0"/>
          </a:p>
        </p:txBody>
      </p:sp>
      <p:sp>
        <p:nvSpPr>
          <p:cNvPr id="39" name="Shape 37"/>
          <p:cNvSpPr/>
          <p:nvPr/>
        </p:nvSpPr>
        <p:spPr>
          <a:xfrm>
            <a:off x="10515600" y="3246120"/>
            <a:ext cx="1673352" cy="59436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10588752" y="3300984"/>
            <a:ext cx="1527048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GPL / GPU(CUDA)</a:t>
            </a:r>
            <a:endParaRPr lang="en-US" sz="1000" dirty="0"/>
          </a:p>
        </p:txBody>
      </p:sp>
      <p:sp>
        <p:nvSpPr>
          <p:cNvPr id="41" name="Shape 39"/>
          <p:cNvSpPr/>
          <p:nvPr/>
        </p:nvSpPr>
        <p:spPr>
          <a:xfrm>
            <a:off x="731520" y="3840480"/>
            <a:ext cx="5486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804672" y="3895344"/>
            <a:ext cx="4023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3</a:t>
            </a:r>
            <a:endParaRPr lang="en-US" sz="1000" dirty="0"/>
          </a:p>
        </p:txBody>
      </p:sp>
      <p:sp>
        <p:nvSpPr>
          <p:cNvPr id="43" name="Shape 41"/>
          <p:cNvSpPr/>
          <p:nvPr/>
        </p:nvSpPr>
        <p:spPr>
          <a:xfrm>
            <a:off x="1280160" y="3840480"/>
            <a:ext cx="23774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1353312" y="3895344"/>
            <a:ext cx="22311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BigDFT</a:t>
            </a:r>
            <a:endParaRPr lang="en-US" sz="1000" dirty="0"/>
          </a:p>
        </p:txBody>
      </p:sp>
      <p:sp>
        <p:nvSpPr>
          <p:cNvPr id="45" name="Shape 43"/>
          <p:cNvSpPr/>
          <p:nvPr/>
        </p:nvSpPr>
        <p:spPr>
          <a:xfrm>
            <a:off x="3657600" y="3840480"/>
            <a:ext cx="37490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3730752" y="3895344"/>
            <a:ext cx="36027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波レット基底＋線形スケールで巨大系に強い。</a:t>
            </a:r>
            <a:endParaRPr lang="en-US" sz="1000" dirty="0"/>
          </a:p>
        </p:txBody>
      </p:sp>
      <p:sp>
        <p:nvSpPr>
          <p:cNvPr id="47" name="Shape 45"/>
          <p:cNvSpPr/>
          <p:nvPr/>
        </p:nvSpPr>
        <p:spPr>
          <a:xfrm>
            <a:off x="7406640" y="3840480"/>
            <a:ext cx="310896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7479792" y="3895344"/>
            <a:ext cx="296265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周期計算は直交セル制約が残りやすい（用途選別）。</a:t>
            </a:r>
            <a:endParaRPr lang="en-US" sz="1000" dirty="0"/>
          </a:p>
        </p:txBody>
      </p:sp>
      <p:sp>
        <p:nvSpPr>
          <p:cNvPr id="49" name="Shape 47"/>
          <p:cNvSpPr/>
          <p:nvPr/>
        </p:nvSpPr>
        <p:spPr>
          <a:xfrm>
            <a:off x="10515600" y="3840480"/>
            <a:ext cx="1673352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10588752" y="3895344"/>
            <a:ext cx="1527048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OSS / NVIDIAで紹介</a:t>
            </a:r>
            <a:endParaRPr lang="en-US" sz="1000" dirty="0"/>
          </a:p>
        </p:txBody>
      </p:sp>
      <p:sp>
        <p:nvSpPr>
          <p:cNvPr id="51" name="Shape 49"/>
          <p:cNvSpPr/>
          <p:nvPr/>
        </p:nvSpPr>
        <p:spPr>
          <a:xfrm>
            <a:off x="731520" y="4434840"/>
            <a:ext cx="548640" cy="59436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804672" y="4489704"/>
            <a:ext cx="4023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4</a:t>
            </a:r>
            <a:endParaRPr lang="en-US" sz="1000" dirty="0"/>
          </a:p>
        </p:txBody>
      </p:sp>
      <p:sp>
        <p:nvSpPr>
          <p:cNvPr id="53" name="Shape 51"/>
          <p:cNvSpPr/>
          <p:nvPr/>
        </p:nvSpPr>
        <p:spPr>
          <a:xfrm>
            <a:off x="1280160" y="4434840"/>
            <a:ext cx="2377440" cy="59436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1353312" y="4489704"/>
            <a:ext cx="22311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GPAW</a:t>
            </a:r>
            <a:endParaRPr lang="en-US" sz="1000" dirty="0"/>
          </a:p>
        </p:txBody>
      </p:sp>
      <p:sp>
        <p:nvSpPr>
          <p:cNvPr id="55" name="Shape 53"/>
          <p:cNvSpPr/>
          <p:nvPr/>
        </p:nvSpPr>
        <p:spPr>
          <a:xfrm>
            <a:off x="3657600" y="4434840"/>
            <a:ext cx="3749040" cy="59436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3730752" y="4489704"/>
            <a:ext cx="36027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Python/ASE統合で自動化しやすい。</a:t>
            </a:r>
            <a:endParaRPr lang="en-US" sz="1000" dirty="0"/>
          </a:p>
        </p:txBody>
      </p:sp>
      <p:sp>
        <p:nvSpPr>
          <p:cNvPr id="57" name="Shape 55"/>
          <p:cNvSpPr/>
          <p:nvPr/>
        </p:nvSpPr>
        <p:spPr>
          <a:xfrm>
            <a:off x="7406640" y="4434840"/>
            <a:ext cx="3108960" cy="59436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58" name="Text 56"/>
          <p:cNvSpPr/>
          <p:nvPr/>
        </p:nvSpPr>
        <p:spPr>
          <a:xfrm>
            <a:off x="7479792" y="4489704"/>
            <a:ext cx="296265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金属・大規模周期計算は設定調整が必要。</a:t>
            </a:r>
            <a:endParaRPr lang="en-US" sz="1000" dirty="0"/>
          </a:p>
        </p:txBody>
      </p:sp>
      <p:sp>
        <p:nvSpPr>
          <p:cNvPr id="59" name="Shape 57"/>
          <p:cNvSpPr/>
          <p:nvPr/>
        </p:nvSpPr>
        <p:spPr>
          <a:xfrm>
            <a:off x="10515600" y="4434840"/>
            <a:ext cx="1673352" cy="594360"/>
          </a:xfrm>
          <a:prstGeom prst="rect">
            <a:avLst/>
          </a:prstGeom>
          <a:solidFill>
            <a:srgbClr val="F4F7FA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60" name="Text 58"/>
          <p:cNvSpPr/>
          <p:nvPr/>
        </p:nvSpPr>
        <p:spPr>
          <a:xfrm>
            <a:off x="10588752" y="4489704"/>
            <a:ext cx="1527048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GPL</a:t>
            </a:r>
            <a:endParaRPr lang="en-US" sz="1000" dirty="0"/>
          </a:p>
        </p:txBody>
      </p:sp>
      <p:sp>
        <p:nvSpPr>
          <p:cNvPr id="61" name="Shape 59"/>
          <p:cNvSpPr/>
          <p:nvPr/>
        </p:nvSpPr>
        <p:spPr>
          <a:xfrm>
            <a:off x="731520" y="5029200"/>
            <a:ext cx="5486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804672" y="5084064"/>
            <a:ext cx="4023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5</a:t>
            </a:r>
            <a:endParaRPr lang="en-US" sz="1000" dirty="0"/>
          </a:p>
        </p:txBody>
      </p:sp>
      <p:sp>
        <p:nvSpPr>
          <p:cNvPr id="63" name="Shape 61"/>
          <p:cNvSpPr/>
          <p:nvPr/>
        </p:nvSpPr>
        <p:spPr>
          <a:xfrm>
            <a:off x="1280160" y="5029200"/>
            <a:ext cx="23774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64" name="Text 62"/>
          <p:cNvSpPr/>
          <p:nvPr/>
        </p:nvSpPr>
        <p:spPr>
          <a:xfrm>
            <a:off x="1353312" y="5084064"/>
            <a:ext cx="22311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VASP(参考)</a:t>
            </a:r>
            <a:endParaRPr lang="en-US" sz="1000" dirty="0"/>
          </a:p>
        </p:txBody>
      </p:sp>
      <p:sp>
        <p:nvSpPr>
          <p:cNvPr id="65" name="Shape 63"/>
          <p:cNvSpPr/>
          <p:nvPr/>
        </p:nvSpPr>
        <p:spPr>
          <a:xfrm>
            <a:off x="3657600" y="5029200"/>
            <a:ext cx="374904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3730752" y="5084064"/>
            <a:ext cx="360273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周期DFTの事実上標準（既存導入なら強力）。</a:t>
            </a:r>
            <a:endParaRPr lang="en-US" sz="1000" dirty="0"/>
          </a:p>
        </p:txBody>
      </p:sp>
      <p:sp>
        <p:nvSpPr>
          <p:cNvPr id="67" name="Shape 65"/>
          <p:cNvSpPr/>
          <p:nvPr/>
        </p:nvSpPr>
        <p:spPr>
          <a:xfrm>
            <a:off x="7406640" y="5029200"/>
            <a:ext cx="3108960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68" name="Text 66"/>
          <p:cNvSpPr/>
          <p:nvPr/>
        </p:nvSpPr>
        <p:spPr>
          <a:xfrm>
            <a:off x="7479792" y="5084064"/>
            <a:ext cx="2962656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商用ライセンスが最大の障壁。</a:t>
            </a:r>
            <a:endParaRPr lang="en-US" sz="1000" dirty="0"/>
          </a:p>
        </p:txBody>
      </p:sp>
      <p:sp>
        <p:nvSpPr>
          <p:cNvPr id="69" name="Shape 67"/>
          <p:cNvSpPr/>
          <p:nvPr/>
        </p:nvSpPr>
        <p:spPr>
          <a:xfrm>
            <a:off x="10515600" y="5029200"/>
            <a:ext cx="1673352" cy="594360"/>
          </a:xfrm>
          <a:prstGeom prst="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</p:spPr>
      </p:sp>
      <p:sp>
        <p:nvSpPr>
          <p:cNvPr id="70" name="Text 68"/>
          <p:cNvSpPr/>
          <p:nvPr/>
        </p:nvSpPr>
        <p:spPr>
          <a:xfrm>
            <a:off x="10588752" y="5084064"/>
            <a:ext cx="1527048" cy="4846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商用</a:t>
            </a:r>
            <a:endParaRPr lang="en-US" sz="1000" dirty="0"/>
          </a:p>
        </p:txBody>
      </p:sp>
      <p:graphicFrame>
        <p:nvGraphicFramePr>
          <p:cNvPr id="71" name="Chart 0" descr=""/>
          <p:cNvGraphicFramePr/>
          <p:nvPr/>
        </p:nvGraphicFramePr>
        <p:xfrm>
          <a:off x="731520" y="5715000"/>
          <a:ext cx="5669280" cy="82296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72" name="Text 69"/>
          <p:cNvSpPr/>
          <p:nvPr/>
        </p:nvSpPr>
        <p:spPr>
          <a:xfrm>
            <a:off x="6400800" y="5897880"/>
            <a:ext cx="548640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※目安（本資料の要件に対する相対評価）</a:t>
            </a:r>
            <a:endParaRPr lang="en-US" sz="1000" dirty="0"/>
          </a:p>
        </p:txBody>
      </p:sp>
      <p:sp>
        <p:nvSpPr>
          <p:cNvPr id="73" name="Shape 70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74" name="Text 71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475488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0" y="475488"/>
            <a:ext cx="12191695" cy="0"/>
          </a:xfrm>
          <a:prstGeom prst="line">
            <a:avLst/>
          </a:prstGeom>
          <a:noFill/>
          <a:ln w="25400">
            <a:solidFill>
              <a:srgbClr val="B0D7F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48640" y="109728"/>
            <a:ext cx="5943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R&amp;D提案 / 2026-01-14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0545775" y="109728"/>
            <a:ext cx="10972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0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Slide 9/20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548640" y="658368"/>
            <a:ext cx="2377440" cy="347472"/>
          </a:xfrm>
          <a:prstGeom prst="roundRect">
            <a:avLst/>
          </a:prstGeom>
          <a:solidFill>
            <a:srgbClr val="B0D7F6"/>
          </a:solidFill>
          <a:ln w="12700">
            <a:solidFill>
              <a:srgbClr val="B0D7F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8640" y="713232"/>
            <a:ext cx="2377440" cy="25603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100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各論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1042416"/>
            <a:ext cx="11094415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Quantum ESPRESSO（周期材料探索の主軸）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548640" y="157276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pic>
        <p:nvPicPr>
          <p:cNvPr id="10" name="Image 0" descr="/mnt/data/assets/qe_foundation_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0416" y="1737360"/>
            <a:ext cx="3919888" cy="1051560"/>
          </a:xfrm>
          <a:prstGeom prst="rect">
            <a:avLst/>
          </a:prstGeom>
        </p:spPr>
      </p:pic>
      <p:sp>
        <p:nvSpPr>
          <p:cNvPr id="11" name="Shape 8"/>
          <p:cNvSpPr/>
          <p:nvPr/>
        </p:nvSpPr>
        <p:spPr>
          <a:xfrm>
            <a:off x="731520" y="2834640"/>
            <a:ext cx="5897880" cy="338328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2" name="Shape 9"/>
          <p:cNvSpPr/>
          <p:nvPr/>
        </p:nvSpPr>
        <p:spPr>
          <a:xfrm>
            <a:off x="731520" y="2834640"/>
            <a:ext cx="589788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60120" y="2999232"/>
            <a:ext cx="544068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本目的での強み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960120" y="3401568"/>
            <a:ext cx="5440680" cy="2697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擬ポテン（NC/US/PAW）に対応し、材料探索の事例が多い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SSSP等の“検証済みライブラリ”の導線が太い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• NGCコンテナ（GPU/HPC向け）など運用資産が豊富</a:t>
            </a:r>
            <a:endParaRPr lang="en-US" sz="1200" dirty="0"/>
          </a:p>
        </p:txBody>
      </p:sp>
      <p:sp>
        <p:nvSpPr>
          <p:cNvPr id="15" name="Shape 12"/>
          <p:cNvSpPr/>
          <p:nvPr/>
        </p:nvSpPr>
        <p:spPr>
          <a:xfrm>
            <a:off x="6812280" y="1783080"/>
            <a:ext cx="4617720" cy="4434840"/>
          </a:xfrm>
          <a:prstGeom prst="roundRect">
            <a:avLst/>
          </a:prstGeom>
          <a:solidFill>
            <a:srgbClr val="FFFFFF"/>
          </a:solidFill>
          <a:ln w="12700">
            <a:solidFill>
              <a:srgbClr val="D9DADD"/>
            </a:solidFill>
            <a:prstDash val="solid"/>
          </a:ln>
          <a:effectLst>
            <a:outerShdw sx="100000" sy="100000" kx="0" ky="0" algn="bl" rotWithShape="0" blurRad="25400" dist="12700" dir="2700000">
              <a:srgbClr val="000000">
                <a:alpha val="12000"/>
              </a:srgbClr>
            </a:outerShdw>
          </a:effectLst>
        </p:spPr>
      </p:sp>
      <p:sp>
        <p:nvSpPr>
          <p:cNvPr id="16" name="Shape 13"/>
          <p:cNvSpPr/>
          <p:nvPr/>
        </p:nvSpPr>
        <p:spPr>
          <a:xfrm>
            <a:off x="6812280" y="1783080"/>
            <a:ext cx="4617720" cy="109728"/>
          </a:xfrm>
          <a:prstGeom prst="rect">
            <a:avLst/>
          </a:prstGeom>
          <a:solidFill>
            <a:srgbClr val="00A7E1"/>
          </a:solidFill>
          <a:ln w="12700">
            <a:solidFill>
              <a:srgbClr val="00A7E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040880" y="1947672"/>
            <a:ext cx="4160520" cy="3200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05BAC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LJ生成フローでの使い方（例）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7040880" y="2350008"/>
            <a:ext cx="4160520" cy="3749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1) 構造最適化：金属はsmearing＋混合を標準化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2) 単点：電荷/密度を安定に取得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3) 外付けDFT-D4：lattice付きでC6等を算出</a:t>
            </a:r>
            <a:endParaRPr lang="en-US" sz="1200" dirty="0"/>
          </a:p>
          <a:p>
            <a:pPr indent="0" marL="0">
              <a:lnSpc>
                <a:spcPct val="115000"/>
              </a:lnSpc>
              <a:buNone/>
            </a:pPr>
            <a:r>
              <a:rPr lang="en-US" sz="1200" dirty="0">
                <a:solidFill>
                  <a:srgbClr val="1B1B1B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4) σ/ε写像＋QA（外れ値は再計算）</a:t>
            </a:r>
            <a:endParaRPr lang="en-US" sz="1200" dirty="0"/>
          </a:p>
        </p:txBody>
      </p:sp>
      <p:sp>
        <p:nvSpPr>
          <p:cNvPr id="19" name="Shape 16"/>
          <p:cNvSpPr/>
          <p:nvPr/>
        </p:nvSpPr>
        <p:spPr>
          <a:xfrm>
            <a:off x="548640" y="6647688"/>
            <a:ext cx="11094415" cy="0"/>
          </a:xfrm>
          <a:prstGeom prst="line">
            <a:avLst/>
          </a:prstGeom>
          <a:noFill/>
          <a:ln w="12700">
            <a:solidFill>
              <a:srgbClr val="D9DADD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548640" y="6693408"/>
            <a:ext cx="11094415" cy="14630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54555A"/>
                </a:solidFill>
                <a:latin typeface="Yu Gothic" pitchFamily="34" charset="0"/>
                <a:ea typeface="Yu Gothic" pitchFamily="34" charset="-122"/>
                <a:cs typeface="Yu Gothic" pitchFamily="34" charset="-120"/>
              </a:rPr>
              <a:t>無機・金属系プリカーサLJパラメータ取得のためのDFT計算自動化開発案</a:t>
            </a:r>
            <a:endParaRPr lang="en-US" sz="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2026-01-14T04:35:31Z</dcterms:created>
  <dcterms:modified xsi:type="dcterms:W3CDTF">2026-01-14T04:35:31Z</dcterms:modified>
</cp:coreProperties>
</file>